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54"/>
  </p:notesMasterIdLst>
  <p:handoutMasterIdLst>
    <p:handoutMasterId r:id="rId55"/>
  </p:handoutMasterIdLst>
  <p:sldIdLst>
    <p:sldId id="284" r:id="rId2"/>
    <p:sldId id="305" r:id="rId3"/>
    <p:sldId id="306" r:id="rId4"/>
    <p:sldId id="387" r:id="rId5"/>
    <p:sldId id="277" r:id="rId6"/>
    <p:sldId id="342" r:id="rId7"/>
    <p:sldId id="388" r:id="rId8"/>
    <p:sldId id="370" r:id="rId9"/>
    <p:sldId id="344" r:id="rId10"/>
    <p:sldId id="345" r:id="rId11"/>
    <p:sldId id="373" r:id="rId12"/>
    <p:sldId id="346" r:id="rId13"/>
    <p:sldId id="347" r:id="rId14"/>
    <p:sldId id="348" r:id="rId15"/>
    <p:sldId id="349" r:id="rId16"/>
    <p:sldId id="282" r:id="rId17"/>
    <p:sldId id="283" r:id="rId18"/>
    <p:sldId id="316" r:id="rId19"/>
    <p:sldId id="317" r:id="rId20"/>
    <p:sldId id="315" r:id="rId21"/>
    <p:sldId id="318" r:id="rId22"/>
    <p:sldId id="320" r:id="rId23"/>
    <p:sldId id="327" r:id="rId24"/>
    <p:sldId id="326" r:id="rId25"/>
    <p:sldId id="322" r:id="rId26"/>
    <p:sldId id="323" r:id="rId27"/>
    <p:sldId id="324" r:id="rId28"/>
    <p:sldId id="328" r:id="rId29"/>
    <p:sldId id="384" r:id="rId30"/>
    <p:sldId id="385" r:id="rId31"/>
    <p:sldId id="375" r:id="rId32"/>
    <p:sldId id="376" r:id="rId33"/>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386" r:id="rId48"/>
    <p:sldId id="379" r:id="rId49"/>
    <p:sldId id="380" r:id="rId50"/>
    <p:sldId id="381" r:id="rId51"/>
    <p:sldId id="382" r:id="rId52"/>
    <p:sldId id="383" r:id="rId5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ahoma"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Tahoma"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Tahoma"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Tahoma"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Tahoma" pitchFamily="34" charset="0"/>
        <a:ea typeface="MS PGothic" pitchFamily="34" charset="-128"/>
        <a:cs typeface="+mn-cs"/>
      </a:defRPr>
    </a:lvl5pPr>
    <a:lvl6pPr marL="2286000" algn="l" defTabSz="914400" rtl="0" eaLnBrk="1" latinLnBrk="0" hangingPunct="1">
      <a:defRPr sz="2400" kern="1200">
        <a:solidFill>
          <a:schemeClr val="tx1"/>
        </a:solidFill>
        <a:latin typeface="Tahoma" pitchFamily="34" charset="0"/>
        <a:ea typeface="MS PGothic" pitchFamily="34" charset="-128"/>
        <a:cs typeface="+mn-cs"/>
      </a:defRPr>
    </a:lvl6pPr>
    <a:lvl7pPr marL="2743200" algn="l" defTabSz="914400" rtl="0" eaLnBrk="1" latinLnBrk="0" hangingPunct="1">
      <a:defRPr sz="2400" kern="1200">
        <a:solidFill>
          <a:schemeClr val="tx1"/>
        </a:solidFill>
        <a:latin typeface="Tahoma" pitchFamily="34" charset="0"/>
        <a:ea typeface="MS PGothic" pitchFamily="34" charset="-128"/>
        <a:cs typeface="+mn-cs"/>
      </a:defRPr>
    </a:lvl7pPr>
    <a:lvl8pPr marL="3200400" algn="l" defTabSz="914400" rtl="0" eaLnBrk="1" latinLnBrk="0" hangingPunct="1">
      <a:defRPr sz="2400" kern="1200">
        <a:solidFill>
          <a:schemeClr val="tx1"/>
        </a:solidFill>
        <a:latin typeface="Tahoma" pitchFamily="34" charset="0"/>
        <a:ea typeface="MS PGothic" pitchFamily="34" charset="-128"/>
        <a:cs typeface="+mn-cs"/>
      </a:defRPr>
    </a:lvl8pPr>
    <a:lvl9pPr marL="3657600" algn="l" defTabSz="914400" rtl="0" eaLnBrk="1" latinLnBrk="0" hangingPunct="1">
      <a:defRPr sz="2400" kern="1200">
        <a:solidFill>
          <a:schemeClr val="tx1"/>
        </a:solidFill>
        <a:latin typeface="Tahoma" pitchFamily="34" charset="0"/>
        <a:ea typeface="MS PGothic"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86"/>
    <a:srgbClr val="DDDDDD"/>
    <a:srgbClr val="6699FF"/>
    <a:srgbClr val="79FFFF"/>
    <a:srgbClr val="FFCCFF"/>
    <a:srgbClr val="00FF99"/>
    <a:srgbClr val="FFA015"/>
    <a:srgbClr val="FFFF66"/>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888" autoAdjust="0"/>
  </p:normalViewPr>
  <p:slideViewPr>
    <p:cSldViewPr>
      <p:cViewPr>
        <p:scale>
          <a:sx n="150" d="100"/>
          <a:sy n="150" d="100"/>
        </p:scale>
        <p:origin x="-992" y="10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ernolindner:Documents:Erno's:Classes:Biostat:2014:Biostat-2014-2:Weight%20of%20students%20-%20in%20clas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ernolindner:Documents:Erno's:Classes:Biostat:2014:Biostat-2014-2:Weight%20of%20students%20-%20in%20cla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46122896676198"/>
          <c:y val="0.0577031423223016"/>
          <c:w val="0.813652527886765"/>
          <c:h val="0.605132895133925"/>
        </c:manualLayout>
      </c:layout>
      <c:barChart>
        <c:barDir val="col"/>
        <c:grouping val="clustered"/>
        <c:varyColors val="0"/>
        <c:ser>
          <c:idx val="1"/>
          <c:order val="0"/>
          <c:tx>
            <c:strRef>
              <c:f>Sheet1!$O$2</c:f>
              <c:strCache>
                <c:ptCount val="1"/>
                <c:pt idx="0">
                  <c:v>Frequency distribution of college student weights (lbs)</c:v>
                </c:pt>
              </c:strCache>
            </c:strRef>
          </c:tx>
          <c:spPr>
            <a:ln>
              <a:noFill/>
            </a:ln>
          </c:spPr>
          <c:invertIfNegative val="0"/>
          <c:cat>
            <c:strRef>
              <c:f>Sheet1!$J$3:$J$20</c:f>
              <c:strCache>
                <c:ptCount val="18"/>
                <c:pt idx="0">
                  <c:v>90-100</c:v>
                </c:pt>
                <c:pt idx="1">
                  <c:v>101-110</c:v>
                </c:pt>
                <c:pt idx="2">
                  <c:v>111-120</c:v>
                </c:pt>
                <c:pt idx="3">
                  <c:v>121-130</c:v>
                </c:pt>
                <c:pt idx="4">
                  <c:v>131-140</c:v>
                </c:pt>
                <c:pt idx="5">
                  <c:v>141-150</c:v>
                </c:pt>
                <c:pt idx="6">
                  <c:v>151-160</c:v>
                </c:pt>
                <c:pt idx="7">
                  <c:v>161-170</c:v>
                </c:pt>
                <c:pt idx="8">
                  <c:v>171-180</c:v>
                </c:pt>
                <c:pt idx="9">
                  <c:v>181-190</c:v>
                </c:pt>
                <c:pt idx="10">
                  <c:v>191-200</c:v>
                </c:pt>
                <c:pt idx="11">
                  <c:v>201-210</c:v>
                </c:pt>
                <c:pt idx="12">
                  <c:v>211-220</c:v>
                </c:pt>
                <c:pt idx="13">
                  <c:v>221-230</c:v>
                </c:pt>
                <c:pt idx="14">
                  <c:v>231-240</c:v>
                </c:pt>
                <c:pt idx="15">
                  <c:v>241-250</c:v>
                </c:pt>
                <c:pt idx="16">
                  <c:v>251-260</c:v>
                </c:pt>
                <c:pt idx="17">
                  <c:v>&gt;260</c:v>
                </c:pt>
              </c:strCache>
            </c:strRef>
          </c:cat>
          <c:val>
            <c:numRef>
              <c:f>Sheet1!$O$3:$O$21</c:f>
              <c:numCache>
                <c:formatCode>General</c:formatCode>
                <c:ptCount val="19"/>
                <c:pt idx="0">
                  <c:v>0.0</c:v>
                </c:pt>
                <c:pt idx="1">
                  <c:v>1.0</c:v>
                </c:pt>
                <c:pt idx="2">
                  <c:v>1.0</c:v>
                </c:pt>
                <c:pt idx="3">
                  <c:v>6.0</c:v>
                </c:pt>
                <c:pt idx="4">
                  <c:v>7.0</c:v>
                </c:pt>
                <c:pt idx="5">
                  <c:v>4.0</c:v>
                </c:pt>
                <c:pt idx="6">
                  <c:v>3.0</c:v>
                </c:pt>
                <c:pt idx="7">
                  <c:v>4.0</c:v>
                </c:pt>
                <c:pt idx="8">
                  <c:v>5.0</c:v>
                </c:pt>
                <c:pt idx="9">
                  <c:v>2.0</c:v>
                </c:pt>
                <c:pt idx="10">
                  <c:v>3.0</c:v>
                </c:pt>
                <c:pt idx="11">
                  <c:v>2.0</c:v>
                </c:pt>
                <c:pt idx="12">
                  <c:v>0.0</c:v>
                </c:pt>
                <c:pt idx="13">
                  <c:v>1.0</c:v>
                </c:pt>
                <c:pt idx="14">
                  <c:v>0.0</c:v>
                </c:pt>
                <c:pt idx="15">
                  <c:v>0.0</c:v>
                </c:pt>
                <c:pt idx="16">
                  <c:v>0.0</c:v>
                </c:pt>
                <c:pt idx="17">
                  <c:v>0.0</c:v>
                </c:pt>
                <c:pt idx="18">
                  <c:v>1.0</c:v>
                </c:pt>
              </c:numCache>
            </c:numRef>
          </c:val>
        </c:ser>
        <c:dLbls>
          <c:showLegendKey val="0"/>
          <c:showVal val="0"/>
          <c:showCatName val="0"/>
          <c:showSerName val="0"/>
          <c:showPercent val="0"/>
          <c:showBubbleSize val="0"/>
        </c:dLbls>
        <c:gapWidth val="150"/>
        <c:axId val="1826386936"/>
        <c:axId val="1531113080"/>
      </c:barChart>
      <c:catAx>
        <c:axId val="1826386936"/>
        <c:scaling>
          <c:orientation val="minMax"/>
        </c:scaling>
        <c:delete val="0"/>
        <c:axPos val="b"/>
        <c:title>
          <c:tx>
            <c:rich>
              <a:bodyPr/>
              <a:lstStyle/>
              <a:p>
                <a:pPr>
                  <a:defRPr sz="1200" b="0"/>
                </a:pPr>
                <a:r>
                  <a:rPr lang="en-US" sz="1200" b="0" dirty="0" smtClean="0"/>
                  <a:t>Weight (</a:t>
                </a:r>
                <a:r>
                  <a:rPr lang="en-US" sz="1200" b="0" dirty="0" err="1" smtClean="0"/>
                  <a:t>lbs</a:t>
                </a:r>
                <a:r>
                  <a:rPr lang="en-US" sz="1200" b="0" dirty="0" smtClean="0"/>
                  <a:t>)</a:t>
                </a:r>
                <a:endParaRPr lang="en-US" sz="1200" b="0" dirty="0"/>
              </a:p>
            </c:rich>
          </c:tx>
          <c:layout>
            <c:manualLayout>
              <c:xMode val="edge"/>
              <c:yMode val="edge"/>
              <c:x val="0.421840555727726"/>
              <c:y val="0.880155012099835"/>
            </c:manualLayout>
          </c:layout>
          <c:overlay val="0"/>
        </c:title>
        <c:numFmt formatCode="General" sourceLinked="0"/>
        <c:majorTickMark val="none"/>
        <c:minorTickMark val="out"/>
        <c:tickLblPos val="nextTo"/>
        <c:txPr>
          <a:bodyPr/>
          <a:lstStyle/>
          <a:p>
            <a:pPr>
              <a:defRPr sz="900"/>
            </a:pPr>
            <a:endParaRPr lang="en-US"/>
          </a:p>
        </c:txPr>
        <c:crossAx val="1531113080"/>
        <c:crosses val="autoZero"/>
        <c:auto val="1"/>
        <c:lblAlgn val="ctr"/>
        <c:lblOffset val="100"/>
        <c:noMultiLvlLbl val="0"/>
      </c:catAx>
      <c:valAx>
        <c:axId val="1531113080"/>
        <c:scaling>
          <c:orientation val="minMax"/>
        </c:scaling>
        <c:delete val="0"/>
        <c:axPos val="l"/>
        <c:majorGridlines/>
        <c:title>
          <c:tx>
            <c:rich>
              <a:bodyPr/>
              <a:lstStyle/>
              <a:p>
                <a:pPr>
                  <a:defRPr sz="1200" b="0"/>
                </a:pPr>
                <a:r>
                  <a:rPr lang="en-US" sz="1200" b="0"/>
                  <a:t>Frequency</a:t>
                </a:r>
              </a:p>
            </c:rich>
          </c:tx>
          <c:layout>
            <c:manualLayout>
              <c:xMode val="edge"/>
              <c:yMode val="edge"/>
              <c:x val="0.0154709905527066"/>
              <c:y val="0.283708281431961"/>
            </c:manualLayout>
          </c:layout>
          <c:overlay val="0"/>
        </c:title>
        <c:numFmt formatCode="General" sourceLinked="1"/>
        <c:majorTickMark val="none"/>
        <c:minorTickMark val="none"/>
        <c:tickLblPos val="nextTo"/>
        <c:spPr>
          <a:ln>
            <a:solidFill>
              <a:schemeClr val="tx1"/>
            </a:solidFill>
          </a:ln>
        </c:spPr>
        <c:txPr>
          <a:bodyPr/>
          <a:lstStyle/>
          <a:p>
            <a:pPr>
              <a:defRPr sz="1000"/>
            </a:pPr>
            <a:endParaRPr lang="en-US"/>
          </a:p>
        </c:txPr>
        <c:crossAx val="1826386936"/>
        <c:crosses val="autoZero"/>
        <c:crossBetween val="between"/>
      </c:valAx>
      <c:spPr>
        <a:ln>
          <a:noFill/>
        </a:ln>
      </c:spPr>
    </c:plotArea>
    <c:plotVisOnly val="1"/>
    <c:dispBlanksAs val="gap"/>
    <c:showDLblsOverMax val="0"/>
  </c:chart>
  <c:spPr>
    <a:ln>
      <a:solidFill>
        <a:schemeClr val="tx1"/>
      </a:solidFill>
    </a:ln>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barChart>
        <c:barDir val="col"/>
        <c:grouping val="clustered"/>
        <c:varyColors val="0"/>
        <c:ser>
          <c:idx val="1"/>
          <c:order val="0"/>
          <c:tx>
            <c:strRef>
              <c:f>Sheet1!$O$2</c:f>
              <c:strCache>
                <c:ptCount val="1"/>
                <c:pt idx="0">
                  <c:v>Frequency distribution of college student weights (lbs)</c:v>
                </c:pt>
              </c:strCache>
            </c:strRef>
          </c:tx>
          <c:invertIfNegative val="0"/>
          <c:val>
            <c:numRef>
              <c:f>Sheet1!$O$3:$O$21</c:f>
              <c:numCache>
                <c:formatCode>General</c:formatCode>
                <c:ptCount val="19"/>
                <c:pt idx="0">
                  <c:v>0.0</c:v>
                </c:pt>
                <c:pt idx="1">
                  <c:v>1.0</c:v>
                </c:pt>
                <c:pt idx="2">
                  <c:v>1.0</c:v>
                </c:pt>
                <c:pt idx="3">
                  <c:v>6.0</c:v>
                </c:pt>
                <c:pt idx="4">
                  <c:v>7.0</c:v>
                </c:pt>
                <c:pt idx="5">
                  <c:v>4.0</c:v>
                </c:pt>
                <c:pt idx="6">
                  <c:v>3.0</c:v>
                </c:pt>
                <c:pt idx="7">
                  <c:v>4.0</c:v>
                </c:pt>
                <c:pt idx="8">
                  <c:v>5.0</c:v>
                </c:pt>
                <c:pt idx="9">
                  <c:v>2.0</c:v>
                </c:pt>
                <c:pt idx="10">
                  <c:v>3.0</c:v>
                </c:pt>
                <c:pt idx="11">
                  <c:v>2.0</c:v>
                </c:pt>
                <c:pt idx="12">
                  <c:v>0.0</c:v>
                </c:pt>
                <c:pt idx="13">
                  <c:v>1.0</c:v>
                </c:pt>
                <c:pt idx="14">
                  <c:v>0.0</c:v>
                </c:pt>
                <c:pt idx="15">
                  <c:v>0.0</c:v>
                </c:pt>
                <c:pt idx="16">
                  <c:v>0.0</c:v>
                </c:pt>
                <c:pt idx="17">
                  <c:v>0.0</c:v>
                </c:pt>
                <c:pt idx="18">
                  <c:v>1.0</c:v>
                </c:pt>
              </c:numCache>
            </c:numRef>
          </c:val>
        </c:ser>
        <c:dLbls>
          <c:showLegendKey val="0"/>
          <c:showVal val="0"/>
          <c:showCatName val="0"/>
          <c:showSerName val="0"/>
          <c:showPercent val="0"/>
          <c:showBubbleSize val="0"/>
        </c:dLbls>
        <c:gapWidth val="150"/>
        <c:axId val="1826503256"/>
        <c:axId val="1531539912"/>
      </c:barChart>
      <c:catAx>
        <c:axId val="1826503256"/>
        <c:scaling>
          <c:orientation val="minMax"/>
        </c:scaling>
        <c:delete val="0"/>
        <c:axPos val="b"/>
        <c:majorTickMark val="out"/>
        <c:minorTickMark val="none"/>
        <c:tickLblPos val="nextTo"/>
        <c:crossAx val="1531539912"/>
        <c:crosses val="autoZero"/>
        <c:auto val="1"/>
        <c:lblAlgn val="ctr"/>
        <c:lblOffset val="100"/>
        <c:noMultiLvlLbl val="0"/>
      </c:catAx>
      <c:valAx>
        <c:axId val="1531539912"/>
        <c:scaling>
          <c:orientation val="minMax"/>
        </c:scaling>
        <c:delete val="0"/>
        <c:axPos val="l"/>
        <c:majorGridlines/>
        <c:numFmt formatCode="General" sourceLinked="1"/>
        <c:majorTickMark val="out"/>
        <c:minorTickMark val="none"/>
        <c:tickLblPos val="nextTo"/>
        <c:crossAx val="1826503256"/>
        <c:crosses val="autoZero"/>
        <c:crossBetween val="between"/>
      </c:valAx>
    </c:plotArea>
    <c:legend>
      <c:legendPos val="r"/>
      <c:overlay val="0"/>
    </c:legend>
    <c:plotVisOnly val="1"/>
    <c:dispBlanksAs val="gap"/>
    <c:showDLblsOverMax val="0"/>
  </c:chart>
  <c:spPr>
    <a:ln>
      <a:solidFill>
        <a:schemeClr val="tx1"/>
      </a:solid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120835"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Arial" charset="0"/>
              </a:defRPr>
            </a:lvl1pPr>
          </a:lstStyle>
          <a:p>
            <a:pPr>
              <a:defRPr/>
            </a:pPr>
            <a:endParaRPr lang="en-US"/>
          </a:p>
        </p:txBody>
      </p:sp>
      <p:sp>
        <p:nvSpPr>
          <p:cNvPr id="120836"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120837"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DE73C4D7-9581-4705-B90B-1882F5D828E5}" type="slidenum">
              <a:rPr lang="en-US"/>
              <a:pPr>
                <a:defRPr/>
              </a:pPr>
              <a:t>‹#›</a:t>
            </a:fld>
            <a:endParaRPr lang="en-US"/>
          </a:p>
        </p:txBody>
      </p:sp>
    </p:spTree>
    <p:extLst>
      <p:ext uri="{BB962C8B-B14F-4D97-AF65-F5344CB8AC3E}">
        <p14:creationId xmlns:p14="http://schemas.microsoft.com/office/powerpoint/2010/main" val="1585086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Tahoma" charset="0"/>
                <a:ea typeface="ＭＳ Ｐゴシック" charset="0"/>
                <a:cs typeface="Arial" charset="0"/>
              </a:defRPr>
            </a:lvl1pPr>
          </a:lstStyle>
          <a:p>
            <a:pPr>
              <a:defRPr/>
            </a:pPr>
            <a:endParaRPr lang="en-US"/>
          </a:p>
        </p:txBody>
      </p:sp>
      <p:sp>
        <p:nvSpPr>
          <p:cNvPr id="146435"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Tahoma" charset="0"/>
                <a:ea typeface="ＭＳ Ｐゴシック" charset="0"/>
                <a:cs typeface="Arial" charset="0"/>
              </a:defRPr>
            </a:lvl1pPr>
          </a:lstStyle>
          <a:p>
            <a:pPr>
              <a:defRPr/>
            </a:pPr>
            <a:endParaRPr lang="en-US"/>
          </a:p>
        </p:txBody>
      </p:sp>
      <p:sp>
        <p:nvSpPr>
          <p:cNvPr id="1024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7"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6438"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Tahoma" charset="0"/>
                <a:ea typeface="ＭＳ Ｐゴシック" charset="0"/>
                <a:cs typeface="Arial" charset="0"/>
              </a:defRPr>
            </a:lvl1pPr>
          </a:lstStyle>
          <a:p>
            <a:pPr>
              <a:defRPr/>
            </a:pPr>
            <a:endParaRPr lang="en-US"/>
          </a:p>
        </p:txBody>
      </p:sp>
      <p:sp>
        <p:nvSpPr>
          <p:cNvPr id="146439"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8EDEE20-54B9-45FD-BA52-CD07992A01A3}" type="slidenum">
              <a:rPr lang="en-US"/>
              <a:pPr>
                <a:defRPr/>
              </a:pPr>
              <a:t>‹#›</a:t>
            </a:fld>
            <a:endParaRPr lang="en-US"/>
          </a:p>
        </p:txBody>
      </p:sp>
    </p:spTree>
    <p:extLst>
      <p:ext uri="{BB962C8B-B14F-4D97-AF65-F5344CB8AC3E}">
        <p14:creationId xmlns:p14="http://schemas.microsoft.com/office/powerpoint/2010/main" val="24775336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335D7859-ED42-4EEC-B29C-73ED7E86F12C}" type="slidenum">
              <a:rPr lang="en-US" sz="1200"/>
              <a:pPr eaLnBrk="1" hangingPunct="1"/>
              <a:t>1</a:t>
            </a:fld>
            <a:endParaRPr 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13690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0E340308-9A03-4EA7-BF00-A447FECDC759}" type="slidenum">
              <a:rPr lang="en-US" sz="1200"/>
              <a:pPr eaLnBrk="1" hangingPunct="1"/>
              <a:t>21</a:t>
            </a:fld>
            <a:endParaRPr lang="en-US" sz="1200"/>
          </a:p>
        </p:txBody>
      </p:sp>
      <p:sp>
        <p:nvSpPr>
          <p:cNvPr id="113667" name="Rectangle 2"/>
          <p:cNvSpPr>
            <a:spLocks noGrp="1" noRot="1" noChangeAspect="1" noChangeArrowheads="1" noTextEdit="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846429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B05C58BA-6D84-4AAE-AF01-E16D4DB903B9}" type="slidenum">
              <a:rPr lang="en-US" sz="1200"/>
              <a:pPr eaLnBrk="1" hangingPunct="1"/>
              <a:t>22</a:t>
            </a:fld>
            <a:endParaRPr lang="en-US" sz="1200"/>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40727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07210ECB-3490-4390-BD6F-3FA5C22C15E1}" type="slidenum">
              <a:rPr lang="en-US" sz="1200"/>
              <a:pPr eaLnBrk="1" hangingPunct="1"/>
              <a:t>23</a:t>
            </a:fld>
            <a:endParaRPr lang="en-US" sz="120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476084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A7721838-E540-4EEE-85D4-0F5055D972E8}" type="slidenum">
              <a:rPr lang="en-US" sz="1200"/>
              <a:pPr eaLnBrk="1" hangingPunct="1"/>
              <a:t>24</a:t>
            </a:fld>
            <a:endParaRPr lang="en-US" sz="1200"/>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34545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5B595DF8-C738-4988-BF1A-3C9A17E64A3E}" type="slidenum">
              <a:rPr lang="en-US" sz="1200"/>
              <a:pPr eaLnBrk="1" hangingPunct="1"/>
              <a:t>25</a:t>
            </a:fld>
            <a:endParaRPr lang="en-US" sz="1200"/>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445962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DDEB1671-F033-4906-92DD-E50C8A3E18B5}" type="slidenum">
              <a:rPr lang="en-US" sz="1200"/>
              <a:pPr eaLnBrk="1" hangingPunct="1"/>
              <a:t>26</a:t>
            </a:fld>
            <a:endParaRPr lang="en-US" sz="1200"/>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94964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671C98C6-4BAF-4C63-BC4B-E07FDB54B548}" type="slidenum">
              <a:rPr lang="en-US" sz="1200"/>
              <a:pPr eaLnBrk="1" hangingPunct="1"/>
              <a:t>27</a:t>
            </a:fld>
            <a:endParaRPr lang="en-US" sz="1200"/>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72557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6DA85255-6B39-41F1-BA5F-777A26AFCDDA}" type="slidenum">
              <a:rPr lang="en-US" sz="1200"/>
              <a:pPr eaLnBrk="1" hangingPunct="1"/>
              <a:t>28</a:t>
            </a:fld>
            <a:endParaRPr lang="en-US" sz="1200"/>
          </a:p>
        </p:txBody>
      </p:sp>
      <p:sp>
        <p:nvSpPr>
          <p:cNvPr id="120835" name="Rectangle 2"/>
          <p:cNvSpPr>
            <a:spLocks noGrp="1" noRot="1" noChangeAspect="1" noChangeArrowheads="1" noTextEdit="1"/>
          </p:cNvSpPr>
          <p:nvPr>
            <p:ph type="sldImg"/>
          </p:nvPr>
        </p:nvSpPr>
        <p:spPr>
          <a:solidFill>
            <a:srgbClr val="FFFFFF"/>
          </a:solidFill>
          <a:ln/>
        </p:spPr>
      </p:sp>
      <p:sp>
        <p:nvSpPr>
          <p:cNvPr id="12083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705765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A8625DC2-83FC-44B8-BA38-7AD1045D31F7}" type="slidenum">
              <a:rPr lang="en-US" sz="1200"/>
              <a:pPr eaLnBrk="1" hangingPunct="1"/>
              <a:t>29</a:t>
            </a:fld>
            <a:endParaRPr 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70926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5D8F40B2-AA9F-4AF8-8A2F-75044523249D}" type="slidenum">
              <a:rPr lang="en-US" sz="1200"/>
              <a:pPr eaLnBrk="1" hangingPunct="1"/>
              <a:t>30</a:t>
            </a:fld>
            <a:endParaRPr 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97074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7563B2EC-32FF-46E0-8E8E-3EFEF78E2B99}" type="slidenum">
              <a:rPr lang="en-US" sz="1200"/>
              <a:pPr eaLnBrk="1" hangingPunct="1"/>
              <a:t>2</a:t>
            </a:fld>
            <a:endParaRPr 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64437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65EBFCBE-95EE-4ED0-A622-01F4E75EEEE1}" type="slidenum">
              <a:rPr lang="en-US" sz="1200"/>
              <a:pPr eaLnBrk="1" hangingPunct="1"/>
              <a:t>31</a:t>
            </a:fld>
            <a:endParaRPr 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14336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B70521F2-4298-478B-9C22-DA25232A696E}" type="slidenum">
              <a:rPr lang="en-US" sz="1200"/>
              <a:pPr eaLnBrk="1" hangingPunct="1"/>
              <a:t>33</a:t>
            </a:fld>
            <a:endParaRPr 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652688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1A34A81B-AC00-4574-B8F1-34D148747778}" type="slidenum">
              <a:rPr lang="en-US" sz="1200"/>
              <a:pPr eaLnBrk="1" hangingPunct="1"/>
              <a:t>34</a:t>
            </a:fld>
            <a:endParaRPr lang="en-US"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837090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6B3446EE-9459-4D9D-8EF9-4FA2A805F563}" type="slidenum">
              <a:rPr lang="en-US" sz="1200"/>
              <a:pPr eaLnBrk="1" hangingPunct="1"/>
              <a:t>35</a:t>
            </a:fld>
            <a:endParaRPr 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8090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5CD7EB4F-200E-4BB7-A56E-AC7492B34F4B}" type="slidenum">
              <a:rPr lang="en-US" sz="1200"/>
              <a:pPr eaLnBrk="1" hangingPunct="1"/>
              <a:t>36</a:t>
            </a:fld>
            <a:endParaRPr lang="en-US"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28744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ACACF563-8C15-4BF8-8011-9C659133AAFE}" type="slidenum">
              <a:rPr lang="en-US" sz="1200"/>
              <a:pPr eaLnBrk="1" hangingPunct="1"/>
              <a:t>37</a:t>
            </a:fld>
            <a:endParaRPr 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459944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9C84D845-BCF1-4F84-A1CE-88206B27E510}" type="slidenum">
              <a:rPr lang="en-US" sz="1200"/>
              <a:pPr eaLnBrk="1" hangingPunct="1"/>
              <a:t>38</a:t>
            </a:fld>
            <a:endParaRPr lang="en-US"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973009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A58EFDC6-CD7C-497B-8BE5-9F6F05FC0CE2}" type="slidenum">
              <a:rPr lang="en-US" sz="1200"/>
              <a:pPr eaLnBrk="1" hangingPunct="1"/>
              <a:t>39</a:t>
            </a:fld>
            <a:endParaRPr 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837959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D582CEEE-F5AF-458C-9F44-F08B60D3FE03}" type="slidenum">
              <a:rPr lang="en-US" sz="1200"/>
              <a:pPr eaLnBrk="1" hangingPunct="1"/>
              <a:t>40</a:t>
            </a:fld>
            <a:endParaRPr 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504472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E96E21B0-18D4-4965-BA3D-133013BFD0F0}" type="slidenum">
              <a:rPr lang="en-US" sz="1200"/>
              <a:pPr eaLnBrk="1" hangingPunct="1"/>
              <a:t>41</a:t>
            </a:fld>
            <a:endParaRPr 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5843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FC1E4B9A-1EBD-41A2-AC23-EFBCD61BAD75}" type="slidenum">
              <a:rPr lang="en-US" sz="1200"/>
              <a:pPr eaLnBrk="1" hangingPunct="1"/>
              <a:t>3</a:t>
            </a:fld>
            <a:endParaRPr 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75931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2171FA2C-1DDD-4B76-9F0F-E43AED54405D}" type="slidenum">
              <a:rPr lang="en-US" sz="1200"/>
              <a:pPr eaLnBrk="1" hangingPunct="1"/>
              <a:t>42</a:t>
            </a:fld>
            <a:endParaRPr lang="en-US"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49394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0527CFC3-E2EF-40D3-AA68-647610C4BC0D}" type="slidenum">
              <a:rPr lang="en-US" sz="1200"/>
              <a:pPr eaLnBrk="1" hangingPunct="1"/>
              <a:t>43</a:t>
            </a:fld>
            <a:endParaRPr 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484062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89429B83-D194-4158-88E2-909ADAC9DB58}" type="slidenum">
              <a:rPr lang="en-US" sz="1200"/>
              <a:pPr eaLnBrk="1" hangingPunct="1"/>
              <a:t>44</a:t>
            </a:fld>
            <a:endParaRPr lang="en-US" sz="12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166140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3B2E5F8A-DC5D-4FE0-89A9-3FF5B4B80A36}" type="slidenum">
              <a:rPr lang="en-US" sz="1200"/>
              <a:pPr eaLnBrk="1" hangingPunct="1"/>
              <a:t>45</a:t>
            </a:fld>
            <a:endParaRPr lang="en-US"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350254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F9A044BD-EF71-4F97-AB94-CFD7A9449C1F}" type="slidenum">
              <a:rPr lang="en-US" sz="1200"/>
              <a:pPr eaLnBrk="1" hangingPunct="1"/>
              <a:t>46</a:t>
            </a:fld>
            <a:endParaRPr 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100892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F18FD5D7-2DBD-486C-96BD-65FC2C14EE7A}" type="slidenum">
              <a:rPr lang="en-US" sz="1200"/>
              <a:pPr eaLnBrk="1" hangingPunct="1"/>
              <a:t>47</a:t>
            </a:fld>
            <a:endParaRPr lang="en-US" sz="1200"/>
          </a:p>
        </p:txBody>
      </p:sp>
      <p:sp>
        <p:nvSpPr>
          <p:cNvPr id="138243" name="Rectangle 2"/>
          <p:cNvSpPr>
            <a:spLocks noGrp="1" noRot="1" noChangeAspect="1" noChangeArrowheads="1" noTextEdit="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370244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D825CBFA-7453-4C5C-A4BE-F1357F28D218}" type="slidenum">
              <a:rPr lang="en-US" sz="1200"/>
              <a:pPr eaLnBrk="1" hangingPunct="1"/>
              <a:t>5</a:t>
            </a:fld>
            <a:endParaRPr lang="en-US"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593526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DC199213-E820-4570-9F17-DFBE621C0331}" type="slidenum">
              <a:rPr lang="en-US" sz="1200"/>
              <a:pPr eaLnBrk="1" hangingPunct="1"/>
              <a:t>16</a:t>
            </a:fld>
            <a:endParaRPr 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90239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65EBFCBE-95EE-4ED0-A622-01F4E75EEEE1}" type="slidenum">
              <a:rPr lang="en-US" sz="1200"/>
              <a:pPr eaLnBrk="1" hangingPunct="1"/>
              <a:t>17</a:t>
            </a:fld>
            <a:endParaRPr 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214336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4D1F2535-006D-4EA3-BE28-B8117F3C60F7}" type="slidenum">
              <a:rPr lang="en-US" sz="1200"/>
              <a:pPr eaLnBrk="1" hangingPunct="1"/>
              <a:t>18</a:t>
            </a:fld>
            <a:endParaRPr lang="en-US" sz="1200"/>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52431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EC73BF31-2988-44CD-A9F3-1E88F6C90E97}" type="slidenum">
              <a:rPr lang="en-US" sz="1200"/>
              <a:pPr eaLnBrk="1" hangingPunct="1"/>
              <a:t>19</a:t>
            </a:fld>
            <a:endParaRPr lang="en-US" sz="1200"/>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81507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9CE5AFE0-FF59-4EF0-A2B6-A958190360C8}" type="slidenum">
              <a:rPr lang="en-US" sz="1200"/>
              <a:pPr eaLnBrk="1" hangingPunct="1"/>
              <a:t>20</a:t>
            </a:fld>
            <a:endParaRPr 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extLst>
      <p:ext uri="{BB962C8B-B14F-4D97-AF65-F5344CB8AC3E}">
        <p14:creationId xmlns:p14="http://schemas.microsoft.com/office/powerpoint/2010/main" val="162145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7826" name="Rectangle 2"/>
          <p:cNvSpPr>
            <a:spLocks noGrp="1" noChangeArrowheads="1"/>
          </p:cNvSpPr>
          <p:nvPr>
            <p:ph type="ctrTitle" sz="quarter"/>
          </p:nvPr>
        </p:nvSpPr>
        <p:spPr>
          <a:xfrm>
            <a:off x="685800" y="1676400"/>
            <a:ext cx="7772400" cy="1828800"/>
          </a:xfrm>
        </p:spPr>
        <p:txBody>
          <a:bodyPr/>
          <a:lstStyle>
            <a:lvl1pPr>
              <a:defRPr/>
            </a:lvl1pPr>
          </a:lstStyle>
          <a:p>
            <a:pPr lvl="0"/>
            <a:r>
              <a:rPr lang="en-US" noProof="0" smtClean="0"/>
              <a:t>Click to edit Master title style</a:t>
            </a:r>
          </a:p>
        </p:txBody>
      </p:sp>
      <p:sp>
        <p:nvSpPr>
          <p:cNvPr id="77827" name="Rectangle 3"/>
          <p:cNvSpPr>
            <a:spLocks noGrp="1" noChangeArrowheads="1"/>
          </p:cNvSpPr>
          <p:nvPr>
            <p:ph type="subTitle" sz="quarter" idx="1"/>
          </p:nvPr>
        </p:nvSpPr>
        <p:spPr>
          <a:xfrm>
            <a:off x="1371600" y="3886200"/>
            <a:ext cx="6400800" cy="1752600"/>
          </a:xfrm>
        </p:spPr>
        <p:txBody>
          <a:bodyPr/>
          <a:lstStyle>
            <a:lvl1pPr marL="0" indent="0" algn="ctr">
              <a:buFont typeface="Wingdings" charset="0"/>
              <a:buNone/>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7D9170A-5894-45C9-AA6B-F04D7A126D3C}" type="slidenum">
              <a:rPr lang="en-US"/>
              <a:pPr>
                <a:defRPr/>
              </a:pPr>
              <a:t>‹#›</a:t>
            </a:fld>
            <a:endParaRPr lang="en-US"/>
          </a:p>
        </p:txBody>
      </p:sp>
    </p:spTree>
    <p:extLst>
      <p:ext uri="{BB962C8B-B14F-4D97-AF65-F5344CB8AC3E}">
        <p14:creationId xmlns:p14="http://schemas.microsoft.com/office/powerpoint/2010/main" val="327170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B65C68-097F-4FDA-B894-1B211CCCCE02}" type="slidenum">
              <a:rPr lang="en-US"/>
              <a:pPr>
                <a:defRPr/>
              </a:pPr>
              <a:t>‹#›</a:t>
            </a:fld>
            <a:endParaRPr lang="en-US"/>
          </a:p>
        </p:txBody>
      </p:sp>
    </p:spTree>
    <p:extLst>
      <p:ext uri="{BB962C8B-B14F-4D97-AF65-F5344CB8AC3E}">
        <p14:creationId xmlns:p14="http://schemas.microsoft.com/office/powerpoint/2010/main" val="362204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FB6A3B-6BD3-4758-858F-6114521DA09D}" type="slidenum">
              <a:rPr lang="en-US"/>
              <a:pPr>
                <a:defRPr/>
              </a:pPr>
              <a:t>‹#›</a:t>
            </a:fld>
            <a:endParaRPr lang="en-US"/>
          </a:p>
        </p:txBody>
      </p:sp>
    </p:spTree>
    <p:extLst>
      <p:ext uri="{BB962C8B-B14F-4D97-AF65-F5344CB8AC3E}">
        <p14:creationId xmlns:p14="http://schemas.microsoft.com/office/powerpoint/2010/main" val="453505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1371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812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41148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45B85A1-16D7-4055-A57E-A0A447A310F9}" type="slidenum">
              <a:rPr lang="en-US"/>
              <a:pPr>
                <a:defRPr/>
              </a:pPr>
              <a:t>‹#›</a:t>
            </a:fld>
            <a:endParaRPr lang="en-US"/>
          </a:p>
        </p:txBody>
      </p:sp>
    </p:spTree>
    <p:extLst>
      <p:ext uri="{BB962C8B-B14F-4D97-AF65-F5344CB8AC3E}">
        <p14:creationId xmlns:p14="http://schemas.microsoft.com/office/powerpoint/2010/main" val="12947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D06A9D-5B48-4536-AFA9-391999429451}" type="slidenum">
              <a:rPr lang="en-US"/>
              <a:pPr>
                <a:defRPr/>
              </a:pPr>
              <a:t>‹#›</a:t>
            </a:fld>
            <a:endParaRPr lang="en-US"/>
          </a:p>
        </p:txBody>
      </p:sp>
    </p:spTree>
    <p:extLst>
      <p:ext uri="{BB962C8B-B14F-4D97-AF65-F5344CB8AC3E}">
        <p14:creationId xmlns:p14="http://schemas.microsoft.com/office/powerpoint/2010/main" val="303415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69143E-37B0-4337-BC86-817CBDC99715}" type="slidenum">
              <a:rPr lang="en-US"/>
              <a:pPr>
                <a:defRPr/>
              </a:pPr>
              <a:t>‹#›</a:t>
            </a:fld>
            <a:endParaRPr lang="en-US"/>
          </a:p>
        </p:txBody>
      </p:sp>
    </p:spTree>
    <p:extLst>
      <p:ext uri="{BB962C8B-B14F-4D97-AF65-F5344CB8AC3E}">
        <p14:creationId xmlns:p14="http://schemas.microsoft.com/office/powerpoint/2010/main" val="344689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707D42-4C60-4509-93D5-06574312B2D3}" type="slidenum">
              <a:rPr lang="en-US"/>
              <a:pPr>
                <a:defRPr/>
              </a:pPr>
              <a:t>‹#›</a:t>
            </a:fld>
            <a:endParaRPr lang="en-US"/>
          </a:p>
        </p:txBody>
      </p:sp>
    </p:spTree>
    <p:extLst>
      <p:ext uri="{BB962C8B-B14F-4D97-AF65-F5344CB8AC3E}">
        <p14:creationId xmlns:p14="http://schemas.microsoft.com/office/powerpoint/2010/main" val="4175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D5CBCD-9AAF-44D2-AA1D-0F19F8D3212D}" type="slidenum">
              <a:rPr lang="en-US"/>
              <a:pPr>
                <a:defRPr/>
              </a:pPr>
              <a:t>‹#›</a:t>
            </a:fld>
            <a:endParaRPr lang="en-US"/>
          </a:p>
        </p:txBody>
      </p:sp>
    </p:spTree>
    <p:extLst>
      <p:ext uri="{BB962C8B-B14F-4D97-AF65-F5344CB8AC3E}">
        <p14:creationId xmlns:p14="http://schemas.microsoft.com/office/powerpoint/2010/main" val="3049631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CAB315A-23DC-4D88-80E8-851266D2B685}" type="slidenum">
              <a:rPr lang="en-US"/>
              <a:pPr>
                <a:defRPr/>
              </a:pPr>
              <a:t>‹#›</a:t>
            </a:fld>
            <a:endParaRPr lang="en-US"/>
          </a:p>
        </p:txBody>
      </p:sp>
    </p:spTree>
    <p:extLst>
      <p:ext uri="{BB962C8B-B14F-4D97-AF65-F5344CB8AC3E}">
        <p14:creationId xmlns:p14="http://schemas.microsoft.com/office/powerpoint/2010/main" val="1429509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40337C7-96DC-4F6F-9BAC-AEB62F584787}" type="slidenum">
              <a:rPr lang="en-US"/>
              <a:pPr>
                <a:defRPr/>
              </a:pPr>
              <a:t>‹#›</a:t>
            </a:fld>
            <a:endParaRPr lang="en-US"/>
          </a:p>
        </p:txBody>
      </p:sp>
    </p:spTree>
    <p:extLst>
      <p:ext uri="{BB962C8B-B14F-4D97-AF65-F5344CB8AC3E}">
        <p14:creationId xmlns:p14="http://schemas.microsoft.com/office/powerpoint/2010/main" val="184300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1F7966E-F4E2-48C8-8D58-F0572ABE25A5}" type="slidenum">
              <a:rPr lang="en-US"/>
              <a:pPr>
                <a:defRPr/>
              </a:pPr>
              <a:t>‹#›</a:t>
            </a:fld>
            <a:endParaRPr lang="en-US"/>
          </a:p>
        </p:txBody>
      </p:sp>
    </p:spTree>
    <p:extLst>
      <p:ext uri="{BB962C8B-B14F-4D97-AF65-F5344CB8AC3E}">
        <p14:creationId xmlns:p14="http://schemas.microsoft.com/office/powerpoint/2010/main" val="7536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727A50-441C-4E5D-8CB3-246C798233FC}" type="slidenum">
              <a:rPr lang="en-US"/>
              <a:pPr>
                <a:defRPr/>
              </a:pPr>
              <a:t>‹#›</a:t>
            </a:fld>
            <a:endParaRPr lang="en-US"/>
          </a:p>
        </p:txBody>
      </p:sp>
    </p:spTree>
    <p:extLst>
      <p:ext uri="{BB962C8B-B14F-4D97-AF65-F5344CB8AC3E}">
        <p14:creationId xmlns:p14="http://schemas.microsoft.com/office/powerpoint/2010/main" val="30478988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457200" y="381000"/>
            <a:ext cx="8229600" cy="1371600"/>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6803" name="Rectangle 3"/>
          <p:cNvSpPr>
            <a:spLocks noGrp="1" noChangeArrowheads="1"/>
          </p:cNvSpPr>
          <p:nvPr>
            <p:ph type="body" idx="1"/>
          </p:nvPr>
        </p:nvSpPr>
        <p:spPr bwMode="auto">
          <a:xfrm>
            <a:off x="457200" y="1981200"/>
            <a:ext cx="82296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804"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latin typeface="Arial" charset="0"/>
                <a:ea typeface="ＭＳ Ｐゴシック" charset="0"/>
                <a:cs typeface="+mn-cs"/>
              </a:defRPr>
            </a:lvl1pPr>
          </a:lstStyle>
          <a:p>
            <a:pPr>
              <a:defRPr/>
            </a:pPr>
            <a:endParaRPr lang="en-US"/>
          </a:p>
        </p:txBody>
      </p:sp>
      <p:sp>
        <p:nvSpPr>
          <p:cNvPr id="76805"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latin typeface="Arial" charset="0"/>
                <a:ea typeface="ＭＳ Ｐゴシック" charset="0"/>
                <a:cs typeface="+mn-cs"/>
              </a:defRPr>
            </a:lvl1pPr>
          </a:lstStyle>
          <a:p>
            <a:pPr>
              <a:defRPr/>
            </a:pPr>
            <a:endParaRPr lang="en-US"/>
          </a:p>
        </p:txBody>
      </p:sp>
      <p:sp>
        <p:nvSpPr>
          <p:cNvPr id="76806"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smtClean="0">
                <a:effectLst>
                  <a:outerShdw blurRad="38100" dist="38100" dir="2700000" algn="tl">
                    <a:srgbClr val="000000"/>
                  </a:outerShdw>
                </a:effectLst>
                <a:latin typeface="Arial" pitchFamily="34" charset="0"/>
              </a:defRPr>
            </a:lvl1pPr>
          </a:lstStyle>
          <a:p>
            <a:pPr>
              <a:defRPr/>
            </a:pPr>
            <a:fld id="{FC25E285-49A5-4271-9186-61D663AFD98E}"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itchFamily="34" charset="-128"/>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itchFamily="34" charset="-128"/>
          <a:cs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itchFamily="34" charset="-128"/>
          <a:cs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itchFamily="34" charset="-128"/>
          <a:cs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itchFamily="34" charset="-128"/>
          <a:cs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charset="0"/>
          <a:cs typeface="Arial" charset="0"/>
        </a:defRPr>
      </a:lvl9pPr>
    </p:titleStyle>
    <p:bodyStyle>
      <a:lvl1pPr marL="342900" indent="-342900" algn="l" rtl="0" eaLnBrk="0" fontAlgn="base" hangingPunct="0">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S PGothic" pitchFamily="34" charset="-128"/>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ea typeface="MS PGothic" pitchFamily="34" charset="-128"/>
          <a:cs typeface="+mn-cs"/>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S PGothic" pitchFamily="34" charset="-128"/>
          <a:cs typeface="+mn-cs"/>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S PGothic" pitchFamily="34" charset="-128"/>
          <a:cs typeface="+mn-cs"/>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ea typeface="MS PGothic" pitchFamily="34" charset="-128"/>
          <a:cs typeface="+mn-cs"/>
        </a:defRPr>
      </a:lvl5pPr>
      <a:lvl6pPr marL="2514600" indent="-228600" algn="l" rtl="0" fontAlgn="base">
        <a:spcBef>
          <a:spcPct val="20000"/>
        </a:spcBef>
        <a:spcAft>
          <a:spcPct val="0"/>
        </a:spcAft>
        <a:buClr>
          <a:schemeClr val="hlink"/>
        </a:buClr>
        <a:buSzPct val="65000"/>
        <a:buFont typeface="Wingdings" charset="0"/>
        <a:buChar char="n"/>
        <a:defRPr sz="2000">
          <a:solidFill>
            <a:schemeClr val="tx1"/>
          </a:solidFill>
          <a:effectLst>
            <a:outerShdw blurRad="38100" dist="38100" dir="2700000" algn="tl">
              <a:srgbClr val="000000"/>
            </a:outerShdw>
          </a:effectLst>
          <a:latin typeface="+mn-lt"/>
          <a:ea typeface="Arial" charset="0"/>
          <a:cs typeface="+mn-cs"/>
        </a:defRPr>
      </a:lvl6pPr>
      <a:lvl7pPr marL="2971800" indent="-228600" algn="l" rtl="0" fontAlgn="base">
        <a:spcBef>
          <a:spcPct val="20000"/>
        </a:spcBef>
        <a:spcAft>
          <a:spcPct val="0"/>
        </a:spcAft>
        <a:buClr>
          <a:schemeClr val="hlink"/>
        </a:buClr>
        <a:buSzPct val="65000"/>
        <a:buFont typeface="Wingdings" charset="0"/>
        <a:buChar char="n"/>
        <a:defRPr sz="2000">
          <a:solidFill>
            <a:schemeClr val="tx1"/>
          </a:solidFill>
          <a:effectLst>
            <a:outerShdw blurRad="38100" dist="38100" dir="2700000" algn="tl">
              <a:srgbClr val="000000"/>
            </a:outerShdw>
          </a:effectLst>
          <a:latin typeface="+mn-lt"/>
          <a:ea typeface="Arial" charset="0"/>
          <a:cs typeface="+mn-cs"/>
        </a:defRPr>
      </a:lvl7pPr>
      <a:lvl8pPr marL="3429000" indent="-228600" algn="l" rtl="0" fontAlgn="base">
        <a:spcBef>
          <a:spcPct val="20000"/>
        </a:spcBef>
        <a:spcAft>
          <a:spcPct val="0"/>
        </a:spcAft>
        <a:buClr>
          <a:schemeClr val="hlink"/>
        </a:buClr>
        <a:buSzPct val="65000"/>
        <a:buFont typeface="Wingdings" charset="0"/>
        <a:buChar char="n"/>
        <a:defRPr sz="2000">
          <a:solidFill>
            <a:schemeClr val="tx1"/>
          </a:solidFill>
          <a:effectLst>
            <a:outerShdw blurRad="38100" dist="38100" dir="2700000" algn="tl">
              <a:srgbClr val="000000"/>
            </a:outerShdw>
          </a:effectLst>
          <a:latin typeface="+mn-lt"/>
          <a:ea typeface="Arial" charset="0"/>
          <a:cs typeface="+mn-cs"/>
        </a:defRPr>
      </a:lvl8pPr>
      <a:lvl9pPr marL="3886200" indent="-228600" algn="l" rtl="0" fontAlgn="base">
        <a:spcBef>
          <a:spcPct val="20000"/>
        </a:spcBef>
        <a:spcAft>
          <a:spcPct val="0"/>
        </a:spcAft>
        <a:buClr>
          <a:schemeClr val="hlink"/>
        </a:buClr>
        <a:buSzPct val="65000"/>
        <a:buFont typeface="Wingdings" charset="0"/>
        <a:buChar char="n"/>
        <a:defRPr sz="2000">
          <a:solidFill>
            <a:schemeClr val="tx1"/>
          </a:solidFill>
          <a:effectLst>
            <a:outerShdw blurRad="38100" dist="38100" dir="2700000" algn="tl">
              <a:srgbClr val="000000"/>
            </a:outerShdw>
          </a:effectLst>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indner@memphis.edu" TargetMode="External"/><Relationship Id="rId4" Type="http://schemas.openxmlformats.org/officeDocument/2006/relationships/hyperlink" Target="mailto:jjnnings@memphis.edu"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math.ucsd.edu/~crypto/Monty/monty.html" TargetMode="External"/><Relationship Id="rId3"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en.wikipedia.org/wiki/Benjamin_Disraeli" TargetMode="External"/><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wmf"/><Relationship Id="rId8" Type="http://schemas.openxmlformats.org/officeDocument/2006/relationships/image" Target="../media/image28.png"/><Relationship Id="rId9" Type="http://schemas.openxmlformats.org/officeDocument/2006/relationships/image" Target="../media/image29.wmf"/><Relationship Id="rId10" Type="http://schemas.openxmlformats.org/officeDocument/2006/relationships/image" Target="../media/image30.w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slide" Target="slide42.xml"/><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slide" Target="slide43.xml"/><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slide" Target="slide44.xml"/><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slide" Target="slide45.xml"/><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46.xml"/><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slide" Target="slide51.xml"/><Relationship Id="rId4" Type="http://schemas.openxmlformats.org/officeDocument/2006/relationships/image" Target="../media/image41.jpeg"/><Relationship Id="rId5" Type="http://schemas.openxmlformats.org/officeDocument/2006/relationships/slide" Target="slide48.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slide" Target="slide35.xm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3" Type="http://schemas.openxmlformats.org/officeDocument/2006/relationships/slide" Target="slide39.xm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slide" Target="slide40.xm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wmf"/><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wmf"/><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wmf"/><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www.ted.com/talks/hans_rosling_shows_the_best_stats_you_ve_ever_seen" TargetMode="External"/><Relationship Id="rId4" Type="http://schemas.openxmlformats.org/officeDocument/2006/relationships/hyperlink" Target="http://www.gapminder.org/videos/200-years-that-changed-the-world-bbc/" TargetMode="External"/><Relationship Id="rId1" Type="http://schemas.openxmlformats.org/officeDocument/2006/relationships/slideLayout" Target="../slideLayouts/slideLayout1.xml"/><Relationship Id="rId2" Type="http://schemas.openxmlformats.org/officeDocument/2006/relationships/hyperlink" Target="http://www.gapminder.org/ignor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68313" y="333375"/>
            <a:ext cx="8229600" cy="1752600"/>
          </a:xfrm>
        </p:spPr>
        <p:txBody>
          <a:bodyPr/>
          <a:lstStyle/>
          <a:p>
            <a:pPr eaLnBrk="1" hangingPunct="1">
              <a:defRPr/>
            </a:pPr>
            <a:r>
              <a:rPr lang="en-US" sz="4000" smtClean="0"/>
              <a:t>BIOM 7110/8110</a:t>
            </a:r>
            <a:br>
              <a:rPr lang="en-US" sz="4000" smtClean="0"/>
            </a:br>
            <a:r>
              <a:rPr lang="en-US" sz="4000" smtClean="0"/>
              <a:t/>
            </a:r>
            <a:br>
              <a:rPr lang="en-US" sz="4000" smtClean="0"/>
            </a:br>
            <a:r>
              <a:rPr lang="en-US" sz="4000" smtClean="0"/>
              <a:t>BIOSTATISTICS</a:t>
            </a:r>
          </a:p>
        </p:txBody>
      </p:sp>
      <p:sp>
        <p:nvSpPr>
          <p:cNvPr id="106499" name="Rectangle 3"/>
          <p:cNvSpPr>
            <a:spLocks noGrp="1" noChangeArrowheads="1"/>
          </p:cNvSpPr>
          <p:nvPr>
            <p:ph type="body" idx="1"/>
          </p:nvPr>
        </p:nvSpPr>
        <p:spPr>
          <a:xfrm>
            <a:off x="179388" y="2743200"/>
            <a:ext cx="8856662" cy="2918048"/>
          </a:xfrm>
        </p:spPr>
        <p:txBody>
          <a:bodyPr/>
          <a:lstStyle/>
          <a:p>
            <a:pPr eaLnBrk="1" hangingPunct="1">
              <a:defRPr/>
            </a:pPr>
            <a:r>
              <a:rPr lang="en-US" sz="2800" dirty="0" smtClean="0"/>
              <a:t>Erno Lindner, Ph.D. (</a:t>
            </a:r>
            <a:r>
              <a:rPr lang="en-US" sz="2800" dirty="0" smtClean="0">
                <a:hlinkClick r:id="rId3"/>
              </a:rPr>
              <a:t>elindner@memphis.edu</a:t>
            </a:r>
            <a:r>
              <a:rPr lang="en-US" sz="2800" dirty="0" smtClean="0"/>
              <a:t>)</a:t>
            </a:r>
          </a:p>
          <a:p>
            <a:pPr eaLnBrk="1" hangingPunct="1">
              <a:defRPr/>
            </a:pPr>
            <a:r>
              <a:rPr lang="en-US" sz="2800" dirty="0" smtClean="0"/>
              <a:t>Amber Jennings, Ph.D. (</a:t>
            </a:r>
            <a:r>
              <a:rPr lang="en-US" sz="2800" dirty="0" smtClean="0">
                <a:hlinkClick r:id="rId4"/>
              </a:rPr>
              <a:t>jjnnings@memphis.edu</a:t>
            </a:r>
            <a:r>
              <a:rPr lang="en-US" sz="2800" dirty="0" smtClean="0"/>
              <a:t>)</a:t>
            </a:r>
          </a:p>
          <a:p>
            <a:pPr eaLnBrk="1" hangingPunct="1">
              <a:buFont typeface="Wingdings" pitchFamily="2" charset="2"/>
              <a:buNone/>
              <a:defRPr/>
            </a:pPr>
            <a:endParaRPr lang="en-US" sz="2800" dirty="0" smtClean="0"/>
          </a:p>
          <a:p>
            <a:pPr eaLnBrk="1" hangingPunct="1">
              <a:buFont typeface="Wingdings" pitchFamily="2" charset="2"/>
              <a:buNone/>
              <a:defRPr/>
            </a:pPr>
            <a:r>
              <a:rPr lang="en-US" sz="2800" dirty="0" smtClean="0"/>
              <a:t>M,W: 8:40-10:05 ES 311</a:t>
            </a:r>
          </a:p>
          <a:p>
            <a:pPr eaLnBrk="1" hangingPunct="1">
              <a:buFont typeface="Wingdings" pitchFamily="2" charset="2"/>
              <a:buNone/>
              <a:defRPr/>
            </a:pPr>
            <a:r>
              <a:rPr lang="en-US" sz="2800" dirty="0" err="1" smtClean="0"/>
              <a:t>eCourseware</a:t>
            </a:r>
            <a:r>
              <a:rPr lang="en-US" sz="2800" dirty="0" smtClean="0"/>
              <a:t> </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833438" y="5218113"/>
            <a:ext cx="497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t>‎</a:t>
            </a:r>
            <a:r>
              <a:rPr lang="en-US" sz="1800">
                <a:hlinkClick r:id="rId2" tooltip="Mony Hall problem - Lets make a deal"/>
              </a:rPr>
              <a:t>http://math.ucsd.edu/~crypto/Monty/monty.html</a:t>
            </a:r>
            <a:endParaRPr lang="en-US" sz="1800"/>
          </a:p>
        </p:txBody>
      </p:sp>
      <p:pic>
        <p:nvPicPr>
          <p:cNvPr id="10243" name="Picture 4" descr="doo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346200"/>
            <a:ext cx="20701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1841500" y="1962150"/>
            <a:ext cx="533400" cy="419100"/>
          </a:xfrm>
          <a:prstGeom prst="rect">
            <a:avLst/>
          </a:prstGeom>
          <a:solidFill>
            <a:srgbClr val="FFFF00"/>
          </a:solidFill>
          <a:ln w="9525">
            <a:solidFill>
              <a:srgbClr val="FF6600"/>
            </a:solidFill>
            <a:miter lim="800000"/>
            <a:headEnd/>
            <a:tailEnd/>
          </a:ln>
          <a:effectLst>
            <a:outerShdw dist="23000" dir="5400000" rotWithShape="0">
              <a:srgbClr val="808080">
                <a:alpha val="34998"/>
              </a:srgbClr>
            </a:outerShdw>
          </a:effectLst>
        </p:spPr>
        <p:txBody>
          <a:bodyPr anchor="ctr"/>
          <a:lstStyle/>
          <a:p>
            <a:pPr algn="ctr">
              <a:defRPr/>
            </a:pPr>
            <a:r>
              <a:rPr lang="en-US" b="1" dirty="0">
                <a:solidFill>
                  <a:srgbClr val="003366"/>
                </a:solidFill>
                <a:latin typeface="Bernard MT Condensed"/>
                <a:ea typeface="+mn-ea"/>
                <a:cs typeface="Bernard MT Condensed"/>
              </a:rPr>
              <a:t>1</a:t>
            </a:r>
          </a:p>
        </p:txBody>
      </p:sp>
      <p:pic>
        <p:nvPicPr>
          <p:cNvPr id="10245" name="Picture 6" descr="doo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1346200"/>
            <a:ext cx="20701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4384675" y="1962150"/>
            <a:ext cx="533400" cy="419100"/>
          </a:xfrm>
          <a:prstGeom prst="rect">
            <a:avLst/>
          </a:prstGeom>
          <a:solidFill>
            <a:srgbClr val="FFFF00"/>
          </a:solidFill>
          <a:ln w="9525">
            <a:solidFill>
              <a:srgbClr val="FF6600"/>
            </a:solidFill>
            <a:miter lim="800000"/>
            <a:headEnd/>
            <a:tailEnd/>
          </a:ln>
          <a:effectLst>
            <a:outerShdw dist="23000" dir="5400000" rotWithShape="0">
              <a:srgbClr val="808080">
                <a:alpha val="34998"/>
              </a:srgbClr>
            </a:outerShdw>
          </a:effectLst>
        </p:spPr>
        <p:txBody>
          <a:bodyPr anchor="ctr"/>
          <a:lstStyle/>
          <a:p>
            <a:pPr algn="ctr">
              <a:defRPr/>
            </a:pPr>
            <a:r>
              <a:rPr lang="en-US" b="1" dirty="0">
                <a:solidFill>
                  <a:srgbClr val="003366"/>
                </a:solidFill>
                <a:latin typeface="Bernard MT Condensed"/>
                <a:ea typeface="+mn-ea"/>
                <a:cs typeface="Bernard MT Condensed"/>
              </a:rPr>
              <a:t>2</a:t>
            </a:r>
          </a:p>
        </p:txBody>
      </p:sp>
      <p:pic>
        <p:nvPicPr>
          <p:cNvPr id="10247" name="Picture 8" descr="doo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5350" y="1346200"/>
            <a:ext cx="20701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6731000" y="1962150"/>
            <a:ext cx="533400" cy="419100"/>
          </a:xfrm>
          <a:prstGeom prst="rect">
            <a:avLst/>
          </a:prstGeom>
          <a:solidFill>
            <a:srgbClr val="FFFF00"/>
          </a:solidFill>
          <a:ln w="9525">
            <a:solidFill>
              <a:srgbClr val="FF6600"/>
            </a:solidFill>
            <a:miter lim="800000"/>
            <a:headEnd/>
            <a:tailEnd/>
          </a:ln>
          <a:effectLst>
            <a:outerShdw dist="23000" dir="5400000" rotWithShape="0">
              <a:srgbClr val="808080">
                <a:alpha val="34998"/>
              </a:srgbClr>
            </a:outerShdw>
          </a:effectLst>
        </p:spPr>
        <p:txBody>
          <a:bodyPr anchor="ctr"/>
          <a:lstStyle/>
          <a:p>
            <a:pPr algn="ctr">
              <a:defRPr/>
            </a:pPr>
            <a:r>
              <a:rPr lang="en-US" b="1" dirty="0">
                <a:solidFill>
                  <a:schemeClr val="bg2"/>
                </a:solidFill>
                <a:latin typeface="Bernard MT Condensed"/>
                <a:ea typeface="+mn-ea"/>
                <a:cs typeface="Bernard MT Condensed"/>
              </a:rPr>
              <a:t>3</a:t>
            </a:r>
          </a:p>
        </p:txBody>
      </p:sp>
      <p:sp>
        <p:nvSpPr>
          <p:cNvPr id="10249" name="Rectangle 10"/>
          <p:cNvSpPr>
            <a:spLocks noChangeArrowheads="1"/>
          </p:cNvSpPr>
          <p:nvPr/>
        </p:nvSpPr>
        <p:spPr bwMode="auto">
          <a:xfrm>
            <a:off x="1085850" y="196850"/>
            <a:ext cx="71691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FF00"/>
                </a:solidFill>
              </a:rPr>
              <a:t>We find it hard to combine probabilities</a:t>
            </a:r>
          </a:p>
          <a:p>
            <a:r>
              <a:rPr lang="en-US" sz="2800">
                <a:solidFill>
                  <a:srgbClr val="FFFF00"/>
                </a:solidFill>
              </a:rPr>
              <a:t>The Monty Hall problem – Let</a:t>
            </a:r>
            <a:r>
              <a:rPr lang="en-US" altLang="en-US" sz="2800">
                <a:solidFill>
                  <a:srgbClr val="FFFF00"/>
                </a:solidFill>
              </a:rPr>
              <a:t>’</a:t>
            </a:r>
            <a:r>
              <a:rPr lang="en-US" sz="2800">
                <a:solidFill>
                  <a:srgbClr val="FFFF00"/>
                </a:solidFill>
              </a:rPr>
              <a:t>s Make a Deal</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586"/>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06097066"/>
              </p:ext>
            </p:extLst>
          </p:nvPr>
        </p:nvGraphicFramePr>
        <p:xfrm>
          <a:off x="179512" y="1988840"/>
          <a:ext cx="8712968" cy="1422399"/>
        </p:xfrm>
        <a:graphic>
          <a:graphicData uri="http://schemas.openxmlformats.org/drawingml/2006/table">
            <a:tbl>
              <a:tblPr/>
              <a:tblGrid>
                <a:gridCol w="1647887"/>
                <a:gridCol w="1723653"/>
                <a:gridCol w="1534240"/>
                <a:gridCol w="1666829"/>
                <a:gridCol w="2140359"/>
              </a:tblGrid>
              <a:tr h="381000">
                <a:tc>
                  <a:txBody>
                    <a:bodyPr/>
                    <a:lstStyle/>
                    <a:p>
                      <a:pPr algn="ctr" fontAlgn="ctr"/>
                      <a:r>
                        <a:rPr lang="en-US" sz="1800" b="0" i="0" u="none" strike="noStrike" dirty="0">
                          <a:solidFill>
                            <a:schemeClr val="tx1">
                              <a:lumMod val="85000"/>
                            </a:schemeClr>
                          </a:solidFill>
                          <a:effectLst/>
                          <a:latin typeface="Calibri"/>
                        </a:rPr>
                        <a:t>Behind door </a:t>
                      </a:r>
                      <a:r>
                        <a:rPr lang="en-US" sz="1800" b="0" i="0" u="none" strike="noStrike" dirty="0" smtClean="0">
                          <a:solidFill>
                            <a:schemeClr val="tx1">
                              <a:lumMod val="85000"/>
                            </a:schemeClr>
                          </a:solidFill>
                          <a:effectLst/>
                          <a:latin typeface="Calibri"/>
                        </a:rPr>
                        <a:t>1</a:t>
                      </a:r>
                    </a:p>
                  </a:txBody>
                  <a:tcPr marL="12700" marR="12700" marT="1270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chemeClr val="tx1">
                              <a:lumMod val="85000"/>
                            </a:schemeClr>
                          </a:solidFill>
                          <a:effectLst/>
                          <a:latin typeface="Calibri"/>
                        </a:rPr>
                        <a:t>Behind door 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chemeClr val="tx1">
                              <a:lumMod val="85000"/>
                            </a:schemeClr>
                          </a:solidFill>
                          <a:effectLst/>
                          <a:latin typeface="Calibri"/>
                        </a:rPr>
                        <a:t>Behind door 3</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chemeClr val="tx1">
                              <a:lumMod val="85000"/>
                            </a:schemeClr>
                          </a:solidFill>
                          <a:effectLst/>
                          <a:latin typeface="Calibri"/>
                        </a:rPr>
                        <a:t>Result if staying at door #1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chemeClr val="tx1">
                              <a:lumMod val="85000"/>
                            </a:schemeClr>
                          </a:solidFill>
                          <a:effectLst/>
                          <a:latin typeface="Calibri"/>
                        </a:rPr>
                        <a:t>Result if switching to the door offered</a:t>
                      </a:r>
                    </a:p>
                  </a:txBody>
                  <a:tcPr marL="12700" marR="12700" marT="1270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a:solidFill>
                            <a:schemeClr val="tx1">
                              <a:lumMod val="85000"/>
                            </a:schemeClr>
                          </a:solidFill>
                          <a:effectLst/>
                          <a:latin typeface="Calibri"/>
                        </a:rPr>
                        <a:t>Car</a:t>
                      </a:r>
                    </a:p>
                  </a:txBody>
                  <a:tcPr marL="12700" marR="12700" marT="1270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dirty="0" smtClean="0">
                          <a:solidFill>
                            <a:schemeClr val="tx1">
                              <a:lumMod val="85000"/>
                            </a:schemeClr>
                          </a:solidFill>
                          <a:effectLst/>
                          <a:latin typeface="Calibri"/>
                        </a:rPr>
                        <a:t>Goat</a:t>
                      </a:r>
                      <a:endParaRPr lang="en-US" sz="1800" b="0" i="0" u="none" strike="noStrike" dirty="0">
                        <a:solidFill>
                          <a:schemeClr val="tx1">
                            <a:lumMod val="85000"/>
                          </a:schemeClr>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dirty="0">
                          <a:solidFill>
                            <a:schemeClr val="tx1">
                              <a:lumMod val="85000"/>
                            </a:schemeClr>
                          </a:solidFill>
                          <a:effectLst/>
                          <a:latin typeface="Calibri"/>
                        </a:rPr>
                        <a:t>Goat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dirty="0">
                          <a:solidFill>
                            <a:srgbClr val="FF0000"/>
                          </a:solidFill>
                          <a:effectLst/>
                          <a:latin typeface="Calibri"/>
                        </a:rPr>
                        <a:t>Wins Car</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a:solidFill>
                            <a:schemeClr val="tx1">
                              <a:lumMod val="85000"/>
                            </a:schemeClr>
                          </a:solidFill>
                          <a:effectLst/>
                          <a:latin typeface="Calibri"/>
                        </a:rPr>
                        <a:t>Wins Goat</a:t>
                      </a:r>
                    </a:p>
                  </a:txBody>
                  <a:tcPr marL="12700" marR="12700" marT="1270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r h="190500">
                <a:tc>
                  <a:txBody>
                    <a:bodyPr/>
                    <a:lstStyle/>
                    <a:p>
                      <a:pPr algn="ctr" fontAlgn="b"/>
                      <a:r>
                        <a:rPr lang="en-US" sz="1800" b="0" i="0" u="none" strike="noStrike">
                          <a:solidFill>
                            <a:schemeClr val="tx1">
                              <a:lumMod val="85000"/>
                            </a:schemeClr>
                          </a:solidFill>
                          <a:effectLst/>
                          <a:latin typeface="Calibri"/>
                        </a:rPr>
                        <a:t>Goat</a:t>
                      </a:r>
                    </a:p>
                  </a:txBody>
                  <a:tcPr marL="12700" marR="12700" marT="1270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a:solidFill>
                            <a:schemeClr val="tx1">
                              <a:lumMod val="85000"/>
                            </a:schemeClr>
                          </a:solidFill>
                          <a:effectLst/>
                          <a:latin typeface="Calibri"/>
                        </a:rPr>
                        <a:t>Car</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dirty="0">
                          <a:solidFill>
                            <a:schemeClr val="tx1">
                              <a:lumMod val="85000"/>
                            </a:schemeClr>
                          </a:solidFill>
                          <a:effectLst/>
                          <a:latin typeface="Calibri"/>
                        </a:rPr>
                        <a:t>Goat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dirty="0">
                          <a:solidFill>
                            <a:schemeClr val="tx1">
                              <a:lumMod val="85000"/>
                            </a:schemeClr>
                          </a:solidFill>
                          <a:effectLst/>
                          <a:latin typeface="Calibri"/>
                        </a:rPr>
                        <a:t>Wins Goat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FF0000"/>
                          </a:solidFill>
                          <a:effectLst/>
                          <a:latin typeface="Calibri"/>
                        </a:rPr>
                        <a:t>Wins Car</a:t>
                      </a: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r h="190500">
                <a:tc>
                  <a:txBody>
                    <a:bodyPr/>
                    <a:lstStyle/>
                    <a:p>
                      <a:pPr algn="ctr" fontAlgn="b"/>
                      <a:r>
                        <a:rPr lang="en-US" sz="1800" b="0" i="0" u="none" strike="noStrike">
                          <a:solidFill>
                            <a:schemeClr val="tx1">
                              <a:lumMod val="85000"/>
                            </a:schemeClr>
                          </a:solidFill>
                          <a:effectLst/>
                          <a:latin typeface="Calibri"/>
                        </a:rPr>
                        <a:t>Goat</a:t>
                      </a:r>
                    </a:p>
                  </a:txBody>
                  <a:tcPr marL="12700" marR="12700" marT="1270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a:solidFill>
                            <a:schemeClr val="tx1">
                              <a:lumMod val="85000"/>
                            </a:schemeClr>
                          </a:solidFill>
                          <a:effectLst/>
                          <a:latin typeface="Calibri"/>
                        </a:rPr>
                        <a:t>Goat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a:solidFill>
                            <a:schemeClr val="tx1">
                              <a:lumMod val="85000"/>
                            </a:schemeClr>
                          </a:solidFill>
                          <a:effectLst/>
                          <a:latin typeface="Calibri"/>
                        </a:rPr>
                        <a:t>Car</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a:solidFill>
                            <a:schemeClr val="tx1">
                              <a:lumMod val="85000"/>
                            </a:schemeClr>
                          </a:solidFill>
                          <a:effectLst/>
                          <a:latin typeface="Calibri"/>
                        </a:rPr>
                        <a:t>Wins Goat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FF0000"/>
                          </a:solidFill>
                          <a:effectLst/>
                          <a:latin typeface="Calibri"/>
                        </a:rPr>
                        <a:t>Wins Car</a:t>
                      </a:r>
                    </a:p>
                  </a:txBody>
                  <a:tcPr marL="12700" marR="12700" marT="12700" marB="0" anchor="b">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
        <p:nvSpPr>
          <p:cNvPr id="2" name="TextBox 1"/>
          <p:cNvSpPr txBox="1"/>
          <p:nvPr/>
        </p:nvSpPr>
        <p:spPr>
          <a:xfrm>
            <a:off x="2555776" y="980728"/>
            <a:ext cx="4307911" cy="461665"/>
          </a:xfrm>
          <a:prstGeom prst="rect">
            <a:avLst/>
          </a:prstGeom>
          <a:noFill/>
        </p:spPr>
        <p:txBody>
          <a:bodyPr wrap="none" rtlCol="0">
            <a:spAutoFit/>
          </a:bodyPr>
          <a:lstStyle/>
          <a:p>
            <a:r>
              <a:rPr lang="en-US" dirty="0" smtClean="0"/>
              <a:t>What should be your strategy:</a:t>
            </a:r>
            <a:endParaRPr lang="en-US" dirty="0"/>
          </a:p>
        </p:txBody>
      </p:sp>
      <p:sp>
        <p:nvSpPr>
          <p:cNvPr id="5" name="Rectangle 4"/>
          <p:cNvSpPr/>
          <p:nvPr/>
        </p:nvSpPr>
        <p:spPr>
          <a:xfrm>
            <a:off x="323528" y="1527175"/>
            <a:ext cx="1548309" cy="461665"/>
          </a:xfrm>
          <a:prstGeom prst="rect">
            <a:avLst/>
          </a:prstGeom>
        </p:spPr>
        <p:txBody>
          <a:bodyPr wrap="none">
            <a:spAutoFit/>
          </a:bodyPr>
          <a:lstStyle/>
          <a:p>
            <a:pPr algn="ctr" fontAlgn="ctr"/>
            <a:r>
              <a:rPr lang="en-US" dirty="0">
                <a:solidFill>
                  <a:srgbClr val="FF0000"/>
                </a:solidFill>
                <a:latin typeface="Calibri"/>
              </a:rPr>
              <a:t>SELECTION</a:t>
            </a:r>
          </a:p>
        </p:txBody>
      </p:sp>
    </p:spTree>
    <p:extLst>
      <p:ext uri="{BB962C8B-B14F-4D97-AF65-F5344CB8AC3E}">
        <p14:creationId xmlns:p14="http://schemas.microsoft.com/office/powerpoint/2010/main" val="19447782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30200" y="222250"/>
            <a:ext cx="8597900" cy="658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FF00"/>
                </a:solidFill>
              </a:rPr>
              <a:t>We don't do Bayesian calculations intuitively</a:t>
            </a:r>
          </a:p>
          <a:p>
            <a:endParaRPr lang="en-US" sz="2000" dirty="0">
              <a:solidFill>
                <a:srgbClr val="FF0000"/>
              </a:solidFill>
            </a:endParaRPr>
          </a:p>
          <a:p>
            <a:r>
              <a:rPr lang="en-US" sz="2000" dirty="0"/>
              <a:t>We are screening blood donors for the presence of HIV virus</a:t>
            </a:r>
          </a:p>
          <a:p>
            <a:r>
              <a:rPr lang="en-US" sz="2000" dirty="0"/>
              <a:t>Only 0.1 % of the donors have HIV.</a:t>
            </a:r>
          </a:p>
          <a:p>
            <a:endParaRPr lang="en-US" sz="2000" dirty="0"/>
          </a:p>
          <a:p>
            <a:r>
              <a:rPr lang="en-US" sz="2000" dirty="0"/>
              <a:t>Immunoassay is very good but not perfect </a:t>
            </a:r>
          </a:p>
          <a:p>
            <a:r>
              <a:rPr lang="en-US" sz="2000" dirty="0"/>
              <a:t>It correctly identifies HIV infected samples</a:t>
            </a:r>
            <a:r>
              <a:rPr lang="en-US" sz="2000" dirty="0">
                <a:solidFill>
                  <a:srgbClr val="000000"/>
                </a:solidFill>
              </a:rPr>
              <a:t> </a:t>
            </a:r>
            <a:r>
              <a:rPr lang="en-US" sz="2000" dirty="0">
                <a:solidFill>
                  <a:srgbClr val="FFFF00"/>
                </a:solidFill>
              </a:rPr>
              <a:t>99 %</a:t>
            </a:r>
            <a:r>
              <a:rPr lang="en-US" sz="2000" dirty="0">
                <a:solidFill>
                  <a:srgbClr val="000000"/>
                </a:solidFill>
              </a:rPr>
              <a:t> </a:t>
            </a:r>
            <a:r>
              <a:rPr lang="en-US" sz="2000" dirty="0"/>
              <a:t>of the times</a:t>
            </a:r>
          </a:p>
          <a:p>
            <a:r>
              <a:rPr lang="en-US" sz="2000" dirty="0"/>
              <a:t>But</a:t>
            </a:r>
            <a:r>
              <a:rPr lang="en-US" sz="2000" dirty="0">
                <a:solidFill>
                  <a:srgbClr val="000000"/>
                </a:solidFill>
              </a:rPr>
              <a:t> </a:t>
            </a:r>
            <a:r>
              <a:rPr lang="en-US" sz="2000" dirty="0">
                <a:solidFill>
                  <a:srgbClr val="FFFF00"/>
                </a:solidFill>
              </a:rPr>
              <a:t>1% </a:t>
            </a:r>
            <a:r>
              <a:rPr lang="en-US" sz="2000" dirty="0"/>
              <a:t>of the times it indicates HIV for NOT INFECTED</a:t>
            </a:r>
          </a:p>
          <a:p>
            <a:endParaRPr lang="en-US" sz="2000" dirty="0"/>
          </a:p>
          <a:p>
            <a:r>
              <a:rPr lang="en-US" sz="2000" dirty="0"/>
              <a:t>When this test identifies a blood sample as having HIV present what is the chance that the donor indeed has HIV and what is the chance that the test had a false positive </a:t>
            </a:r>
            <a:r>
              <a:rPr lang="en-US" sz="2000" dirty="0" smtClean="0"/>
              <a:t>result?</a:t>
            </a:r>
          </a:p>
          <a:p>
            <a:endParaRPr lang="en-US" dirty="0"/>
          </a:p>
          <a:p>
            <a:r>
              <a:rPr lang="en-US" sz="2200" dirty="0"/>
              <a:t>Assume 100,000 tested – (</a:t>
            </a:r>
            <a:r>
              <a:rPr lang="en-US" sz="2200" dirty="0">
                <a:solidFill>
                  <a:srgbClr val="FF0000"/>
                </a:solidFill>
              </a:rPr>
              <a:t>0.1%</a:t>
            </a:r>
            <a:r>
              <a:rPr lang="en-US" sz="2200" dirty="0"/>
              <a:t>) </a:t>
            </a:r>
            <a:r>
              <a:rPr lang="en-US" sz="2200" dirty="0">
                <a:solidFill>
                  <a:srgbClr val="FF0000"/>
                </a:solidFill>
              </a:rPr>
              <a:t>100 </a:t>
            </a:r>
            <a:r>
              <a:rPr lang="en-US" sz="2200" dirty="0"/>
              <a:t>has HIV (</a:t>
            </a:r>
            <a:r>
              <a:rPr lang="en-US" sz="2200" dirty="0">
                <a:solidFill>
                  <a:srgbClr val="FF0000"/>
                </a:solidFill>
              </a:rPr>
              <a:t>99 </a:t>
            </a:r>
            <a:r>
              <a:rPr lang="en-US" sz="2200" dirty="0"/>
              <a:t>identified</a:t>
            </a:r>
            <a:r>
              <a:rPr lang="en-US" sz="2200" dirty="0">
                <a:solidFill>
                  <a:srgbClr val="FF0000"/>
                </a:solidFill>
              </a:rPr>
              <a:t> 1 </a:t>
            </a:r>
            <a:r>
              <a:rPr lang="en-US" sz="2200" dirty="0"/>
              <a:t>NOT)</a:t>
            </a:r>
          </a:p>
          <a:p>
            <a:endParaRPr lang="en-US" sz="2200" dirty="0"/>
          </a:p>
          <a:p>
            <a:r>
              <a:rPr lang="en-US" sz="2200" dirty="0"/>
              <a:t>99,900 without HIV – (</a:t>
            </a:r>
            <a:r>
              <a:rPr lang="en-US" sz="2200" dirty="0">
                <a:solidFill>
                  <a:srgbClr val="FF0000"/>
                </a:solidFill>
              </a:rPr>
              <a:t>1% false positive</a:t>
            </a:r>
            <a:r>
              <a:rPr lang="en-US" sz="2200" dirty="0"/>
              <a:t>)</a:t>
            </a:r>
            <a:r>
              <a:rPr lang="en-US" sz="2200" dirty="0">
                <a:solidFill>
                  <a:srgbClr val="162A40"/>
                </a:solidFill>
              </a:rPr>
              <a:t> </a:t>
            </a:r>
            <a:r>
              <a:rPr lang="en-US" sz="2200" dirty="0">
                <a:solidFill>
                  <a:srgbClr val="FF0000"/>
                </a:solidFill>
              </a:rPr>
              <a:t>999 </a:t>
            </a:r>
            <a:r>
              <a:rPr lang="en-US" sz="2200" dirty="0"/>
              <a:t>will be indicated as infected! = </a:t>
            </a:r>
            <a:r>
              <a:rPr lang="en-US" sz="2200" dirty="0">
                <a:solidFill>
                  <a:srgbClr val="FF0000"/>
                </a:solidFill>
              </a:rPr>
              <a:t>999+99=1098 </a:t>
            </a:r>
            <a:r>
              <a:rPr lang="en-US" sz="2200" dirty="0"/>
              <a:t>will test positive</a:t>
            </a:r>
            <a:r>
              <a:rPr lang="en-US" sz="2200" dirty="0">
                <a:solidFill>
                  <a:srgbClr val="FF0000"/>
                </a:solidFill>
              </a:rPr>
              <a:t>! </a:t>
            </a:r>
            <a:r>
              <a:rPr lang="en-US" sz="2200" dirty="0"/>
              <a:t>But only</a:t>
            </a:r>
            <a:r>
              <a:rPr lang="en-US" sz="2200" dirty="0">
                <a:solidFill>
                  <a:srgbClr val="000000"/>
                </a:solidFill>
              </a:rPr>
              <a:t> </a:t>
            </a:r>
            <a:r>
              <a:rPr lang="en-US" sz="2200" dirty="0">
                <a:solidFill>
                  <a:srgbClr val="FF0000"/>
                </a:solidFill>
              </a:rPr>
              <a:t>99 </a:t>
            </a:r>
            <a:r>
              <a:rPr lang="en-US" sz="2200" dirty="0"/>
              <a:t>have HIV. </a:t>
            </a:r>
          </a:p>
          <a:p>
            <a:endParaRPr lang="en-US" sz="2200" dirty="0">
              <a:solidFill>
                <a:srgbClr val="000000"/>
              </a:solidFill>
            </a:endParaRPr>
          </a:p>
          <a:p>
            <a:r>
              <a:rPr lang="en-US" sz="2200" dirty="0"/>
              <a:t>A positive test indicate only</a:t>
            </a:r>
            <a:r>
              <a:rPr lang="en-US" sz="2200" dirty="0">
                <a:solidFill>
                  <a:srgbClr val="000000"/>
                </a:solidFill>
              </a:rPr>
              <a:t> </a:t>
            </a:r>
            <a:r>
              <a:rPr lang="en-US" sz="2200" dirty="0">
                <a:solidFill>
                  <a:srgbClr val="FF0000"/>
                </a:solidFill>
              </a:rPr>
              <a:t>99/1098 = 9% </a:t>
            </a:r>
            <a:r>
              <a:rPr lang="en-US" sz="2200" dirty="0"/>
              <a:t>chance of HIV infection</a:t>
            </a:r>
            <a:r>
              <a:rPr lang="en-US" sz="2200" dirty="0">
                <a:solidFill>
                  <a:srgbClr val="000000"/>
                </a:solidFill>
              </a:rPr>
              <a:t>. </a:t>
            </a:r>
            <a:r>
              <a:rPr lang="en-US" sz="2200" dirty="0">
                <a:solidFill>
                  <a:srgbClr val="FF0000"/>
                </a:solidFill>
              </a:rPr>
              <a:t>91% </a:t>
            </a:r>
            <a:r>
              <a:rPr lang="en-US" sz="2200" dirty="0"/>
              <a:t>false positive</a:t>
            </a:r>
            <a:r>
              <a:rPr lang="en-US" sz="2200" dirty="0">
                <a:solidFill>
                  <a:srgbClr val="000000"/>
                </a:solidFill>
              </a:rPr>
              <a:t>.</a:t>
            </a:r>
          </a:p>
        </p:txBody>
      </p:sp>
      <p:sp>
        <p:nvSpPr>
          <p:cNvPr id="6" name="Rectangle 5"/>
          <p:cNvSpPr>
            <a:spLocks noChangeArrowheads="1"/>
          </p:cNvSpPr>
          <p:nvPr/>
        </p:nvSpPr>
        <p:spPr bwMode="auto">
          <a:xfrm>
            <a:off x="107950" y="5876925"/>
            <a:ext cx="8928100" cy="865188"/>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 name="Rectangle 3"/>
          <p:cNvSpPr>
            <a:spLocks noChangeArrowheads="1"/>
          </p:cNvSpPr>
          <p:nvPr/>
        </p:nvSpPr>
        <p:spPr bwMode="auto">
          <a:xfrm>
            <a:off x="107950" y="4941888"/>
            <a:ext cx="8928100" cy="1800225"/>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 name="Rectangle 4"/>
          <p:cNvSpPr>
            <a:spLocks noChangeArrowheads="1"/>
          </p:cNvSpPr>
          <p:nvPr/>
        </p:nvSpPr>
        <p:spPr bwMode="auto">
          <a:xfrm>
            <a:off x="107504" y="4221088"/>
            <a:ext cx="8928100" cy="2520950"/>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 name="Rectangle 6"/>
          <p:cNvSpPr/>
          <p:nvPr/>
        </p:nvSpPr>
        <p:spPr>
          <a:xfrm>
            <a:off x="251520" y="4869160"/>
            <a:ext cx="8568952" cy="1200328"/>
          </a:xfrm>
          <a:prstGeom prst="rect">
            <a:avLst/>
          </a:prstGeom>
        </p:spPr>
        <p:txBody>
          <a:bodyPr wrap="square">
            <a:spAutoFit/>
          </a:bodyPr>
          <a:lstStyle/>
          <a:p>
            <a:pPr marL="228600" indent="-228600">
              <a:defRPr/>
            </a:pPr>
            <a:r>
              <a:rPr lang="en-US" dirty="0">
                <a:solidFill>
                  <a:schemeClr val="accent2"/>
                </a:solidFill>
                <a:latin typeface="Tahoma" charset="0"/>
              </a:rPr>
              <a:t>In medicine:</a:t>
            </a:r>
          </a:p>
          <a:p>
            <a:pPr marL="228600" indent="-228600">
              <a:buFont typeface="Tahoma" charset="0"/>
              <a:buChar char="–"/>
              <a:defRPr/>
            </a:pPr>
            <a:r>
              <a:rPr lang="en-US" dirty="0">
                <a:solidFill>
                  <a:srgbClr val="000090"/>
                </a:solidFill>
                <a:latin typeface="Tahoma" charset="0"/>
              </a:rPr>
              <a:t>Sensitivity-probability of positive tests with </a:t>
            </a:r>
            <a:r>
              <a:rPr lang="ja-JP" altLang="en-US" dirty="0">
                <a:solidFill>
                  <a:srgbClr val="000090"/>
                </a:solidFill>
                <a:latin typeface="Arial"/>
              </a:rPr>
              <a:t>“</a:t>
            </a:r>
            <a:r>
              <a:rPr lang="en-US" dirty="0">
                <a:solidFill>
                  <a:srgbClr val="000090"/>
                </a:solidFill>
                <a:latin typeface="Tahoma" charset="0"/>
              </a:rPr>
              <a:t>disease</a:t>
            </a:r>
            <a:r>
              <a:rPr lang="ja-JP" altLang="en-US" dirty="0">
                <a:solidFill>
                  <a:srgbClr val="000090"/>
                </a:solidFill>
                <a:latin typeface="Arial"/>
              </a:rPr>
              <a:t>”</a:t>
            </a:r>
            <a:endParaRPr lang="en-US" altLang="ja-JP" dirty="0">
              <a:solidFill>
                <a:srgbClr val="000090"/>
              </a:solidFill>
              <a:latin typeface="Arial"/>
            </a:endParaRPr>
          </a:p>
          <a:p>
            <a:pPr marL="228600" indent="-228600">
              <a:buFont typeface="Tahoma" charset="0"/>
              <a:buChar char="–"/>
              <a:defRPr/>
            </a:pPr>
            <a:r>
              <a:rPr lang="en-US" dirty="0">
                <a:solidFill>
                  <a:srgbClr val="000090"/>
                </a:solidFill>
                <a:latin typeface="Tahoma" charset="0"/>
              </a:rPr>
              <a:t>Specificity-probability of negative tests without disease</a:t>
            </a:r>
            <a:endParaRPr lang="en-US" dirty="0">
              <a:solidFill>
                <a:srgbClr val="00009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30200" y="222250"/>
            <a:ext cx="8597900" cy="62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FF00"/>
                </a:solidFill>
              </a:rPr>
              <a:t>Same test but on different population</a:t>
            </a:r>
          </a:p>
          <a:p>
            <a:endParaRPr lang="en-US" sz="2000" dirty="0">
              <a:solidFill>
                <a:srgbClr val="FF0000"/>
              </a:solidFill>
            </a:endParaRPr>
          </a:p>
          <a:p>
            <a:r>
              <a:rPr lang="en-US" sz="2000" dirty="0"/>
              <a:t>We are screening blood of intravenous drug users for the presence of HIV virus. Only</a:t>
            </a:r>
            <a:r>
              <a:rPr lang="en-US" sz="2000" dirty="0">
                <a:solidFill>
                  <a:srgbClr val="000000"/>
                </a:solidFill>
              </a:rPr>
              <a:t> </a:t>
            </a:r>
            <a:r>
              <a:rPr lang="en-US" sz="2000" dirty="0">
                <a:solidFill>
                  <a:srgbClr val="FF0000"/>
                </a:solidFill>
              </a:rPr>
              <a:t>10  %</a:t>
            </a:r>
            <a:r>
              <a:rPr lang="en-US" sz="2000" dirty="0">
                <a:solidFill>
                  <a:srgbClr val="000000"/>
                </a:solidFill>
              </a:rPr>
              <a:t> </a:t>
            </a:r>
            <a:r>
              <a:rPr lang="en-US" sz="2000" dirty="0"/>
              <a:t>of the intravenous drug users  have HIV.</a:t>
            </a:r>
          </a:p>
          <a:p>
            <a:endParaRPr lang="en-US" sz="2000" dirty="0"/>
          </a:p>
          <a:p>
            <a:r>
              <a:rPr lang="en-US" sz="2000" dirty="0"/>
              <a:t>Immunoassay is very good but not perfect </a:t>
            </a:r>
          </a:p>
          <a:p>
            <a:r>
              <a:rPr lang="en-US" sz="2000" dirty="0"/>
              <a:t>It correctly identifies HIV infected samples</a:t>
            </a:r>
            <a:r>
              <a:rPr lang="en-US" sz="2000" dirty="0">
                <a:solidFill>
                  <a:srgbClr val="000000"/>
                </a:solidFill>
              </a:rPr>
              <a:t> </a:t>
            </a:r>
            <a:r>
              <a:rPr lang="en-US" sz="2000" dirty="0">
                <a:solidFill>
                  <a:srgbClr val="FFFF00"/>
                </a:solidFill>
              </a:rPr>
              <a:t>99 %</a:t>
            </a:r>
            <a:r>
              <a:rPr lang="en-US" sz="2000" dirty="0">
                <a:solidFill>
                  <a:srgbClr val="000000"/>
                </a:solidFill>
              </a:rPr>
              <a:t> </a:t>
            </a:r>
            <a:r>
              <a:rPr lang="en-US" sz="2000" dirty="0"/>
              <a:t>of the times</a:t>
            </a:r>
          </a:p>
          <a:p>
            <a:r>
              <a:rPr lang="en-US" sz="2000" dirty="0"/>
              <a:t>But</a:t>
            </a:r>
            <a:r>
              <a:rPr lang="en-US" sz="2000" dirty="0">
                <a:solidFill>
                  <a:srgbClr val="000000"/>
                </a:solidFill>
              </a:rPr>
              <a:t> </a:t>
            </a:r>
            <a:r>
              <a:rPr lang="en-US" sz="2000" dirty="0">
                <a:solidFill>
                  <a:srgbClr val="FFFF00"/>
                </a:solidFill>
              </a:rPr>
              <a:t>1%</a:t>
            </a:r>
            <a:r>
              <a:rPr lang="en-US" sz="2000" dirty="0">
                <a:solidFill>
                  <a:srgbClr val="000000"/>
                </a:solidFill>
              </a:rPr>
              <a:t> </a:t>
            </a:r>
            <a:r>
              <a:rPr lang="en-US" sz="2000" dirty="0"/>
              <a:t>of the times it indicates HIV for NOT INFECTED</a:t>
            </a:r>
          </a:p>
          <a:p>
            <a:endParaRPr lang="en-US" sz="2000" dirty="0"/>
          </a:p>
          <a:p>
            <a:r>
              <a:rPr lang="en-US" sz="2000" dirty="0"/>
              <a:t>When this test identifies a blood sample as having HIV present what is the chance that the donor indeed has HIV and what is the chance that the test had a false positive result. </a:t>
            </a:r>
          </a:p>
          <a:p>
            <a:endParaRPr lang="en-US" dirty="0"/>
          </a:p>
          <a:p>
            <a:r>
              <a:rPr lang="en-US" dirty="0"/>
              <a:t>Assume </a:t>
            </a:r>
          </a:p>
          <a:p>
            <a:r>
              <a:rPr lang="en-US" sz="2200" dirty="0"/>
              <a:t>100,000 tested – (</a:t>
            </a:r>
            <a:r>
              <a:rPr lang="en-US" sz="2200" dirty="0">
                <a:solidFill>
                  <a:srgbClr val="FF0000"/>
                </a:solidFill>
              </a:rPr>
              <a:t>10%</a:t>
            </a:r>
            <a:r>
              <a:rPr lang="en-US" sz="2200" dirty="0"/>
              <a:t>) </a:t>
            </a:r>
            <a:r>
              <a:rPr lang="en-US" sz="2200" dirty="0">
                <a:solidFill>
                  <a:srgbClr val="FFFF00"/>
                </a:solidFill>
              </a:rPr>
              <a:t>10,000</a:t>
            </a:r>
            <a:r>
              <a:rPr lang="en-US" sz="2200" dirty="0">
                <a:solidFill>
                  <a:srgbClr val="FF0000"/>
                </a:solidFill>
              </a:rPr>
              <a:t> </a:t>
            </a:r>
            <a:r>
              <a:rPr lang="en-US" sz="2200" dirty="0"/>
              <a:t>has HIV (</a:t>
            </a:r>
            <a:r>
              <a:rPr lang="en-US" sz="2200" dirty="0">
                <a:solidFill>
                  <a:srgbClr val="FFFF00"/>
                </a:solidFill>
              </a:rPr>
              <a:t>9900</a:t>
            </a:r>
            <a:r>
              <a:rPr lang="en-US" sz="2200" dirty="0">
                <a:solidFill>
                  <a:srgbClr val="FF0000"/>
                </a:solidFill>
              </a:rPr>
              <a:t> </a:t>
            </a:r>
            <a:r>
              <a:rPr lang="en-US" sz="2200" dirty="0"/>
              <a:t>identified </a:t>
            </a:r>
            <a:r>
              <a:rPr lang="en-US" sz="2200" dirty="0">
                <a:solidFill>
                  <a:srgbClr val="FFFF00"/>
                </a:solidFill>
              </a:rPr>
              <a:t>100</a:t>
            </a:r>
            <a:r>
              <a:rPr lang="en-US" sz="2200" dirty="0">
                <a:solidFill>
                  <a:srgbClr val="FF0000"/>
                </a:solidFill>
              </a:rPr>
              <a:t> </a:t>
            </a:r>
            <a:r>
              <a:rPr lang="en-US" sz="2200" dirty="0"/>
              <a:t>NOT)</a:t>
            </a:r>
          </a:p>
          <a:p>
            <a:r>
              <a:rPr lang="en-US" sz="2200" dirty="0"/>
              <a:t>90,000 without HIV – (</a:t>
            </a:r>
            <a:r>
              <a:rPr lang="en-US" sz="2200" dirty="0">
                <a:solidFill>
                  <a:srgbClr val="FF0000"/>
                </a:solidFill>
              </a:rPr>
              <a:t>1% false positive</a:t>
            </a:r>
            <a:r>
              <a:rPr lang="en-US" sz="2200" dirty="0"/>
              <a:t>) </a:t>
            </a:r>
            <a:r>
              <a:rPr lang="en-US" sz="2200" dirty="0">
                <a:solidFill>
                  <a:srgbClr val="FF0000"/>
                </a:solidFill>
              </a:rPr>
              <a:t>900 </a:t>
            </a:r>
            <a:r>
              <a:rPr lang="en-US" sz="2200" dirty="0"/>
              <a:t>will be indicated as infected = </a:t>
            </a:r>
            <a:r>
              <a:rPr lang="en-US" sz="2200" dirty="0">
                <a:solidFill>
                  <a:srgbClr val="FFFF00"/>
                </a:solidFill>
              </a:rPr>
              <a:t>9900+900=10800 </a:t>
            </a:r>
            <a:r>
              <a:rPr lang="en-US" sz="2200" dirty="0"/>
              <a:t>will test </a:t>
            </a:r>
            <a:r>
              <a:rPr lang="en-US" sz="2200" dirty="0" smtClean="0"/>
              <a:t>positive</a:t>
            </a:r>
          </a:p>
          <a:p>
            <a:r>
              <a:rPr lang="en-US" sz="2200" dirty="0" smtClean="0"/>
              <a:t>of </a:t>
            </a:r>
            <a:r>
              <a:rPr lang="en-US" sz="2200" dirty="0"/>
              <a:t>which</a:t>
            </a:r>
            <a:r>
              <a:rPr lang="en-US" sz="2200" dirty="0">
                <a:solidFill>
                  <a:srgbClr val="000000"/>
                </a:solidFill>
              </a:rPr>
              <a:t> </a:t>
            </a:r>
            <a:r>
              <a:rPr lang="en-US" sz="2200" dirty="0" smtClean="0">
                <a:solidFill>
                  <a:srgbClr val="FFFF00"/>
                </a:solidFill>
              </a:rPr>
              <a:t>9900</a:t>
            </a:r>
            <a:r>
              <a:rPr lang="en-US" sz="2200" dirty="0">
                <a:solidFill>
                  <a:srgbClr val="FFFF00"/>
                </a:solidFill>
              </a:rPr>
              <a:t>/10,800 = 92 % </a:t>
            </a:r>
            <a:r>
              <a:rPr lang="en-US" sz="2200" dirty="0"/>
              <a:t>will be true positive and have HIV and</a:t>
            </a:r>
            <a:r>
              <a:rPr lang="en-US" sz="2200" dirty="0">
                <a:solidFill>
                  <a:srgbClr val="162A40"/>
                </a:solidFill>
              </a:rPr>
              <a:t>  </a:t>
            </a:r>
            <a:r>
              <a:rPr lang="en-US" sz="2200" dirty="0" smtClean="0">
                <a:solidFill>
                  <a:srgbClr val="FFFF00"/>
                </a:solidFill>
              </a:rPr>
              <a:t>8 </a:t>
            </a:r>
            <a:r>
              <a:rPr lang="en-US" sz="2200" dirty="0">
                <a:solidFill>
                  <a:srgbClr val="FFFF00"/>
                </a:solidFill>
              </a:rPr>
              <a:t>%</a:t>
            </a:r>
            <a:r>
              <a:rPr lang="en-US" sz="2200" dirty="0">
                <a:solidFill>
                  <a:srgbClr val="FF0000"/>
                </a:solidFill>
              </a:rPr>
              <a:t> </a:t>
            </a:r>
            <a:r>
              <a:rPr lang="en-US" sz="2200" dirty="0"/>
              <a:t>will be false positive.</a:t>
            </a:r>
          </a:p>
        </p:txBody>
      </p:sp>
      <p:sp>
        <p:nvSpPr>
          <p:cNvPr id="3" name="Rectangle 2"/>
          <p:cNvSpPr>
            <a:spLocks noChangeArrowheads="1"/>
          </p:cNvSpPr>
          <p:nvPr/>
        </p:nvSpPr>
        <p:spPr bwMode="auto">
          <a:xfrm>
            <a:off x="107504" y="5733256"/>
            <a:ext cx="8928100" cy="865188"/>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 name="Rectangle 3"/>
          <p:cNvSpPr>
            <a:spLocks noChangeArrowheads="1"/>
          </p:cNvSpPr>
          <p:nvPr/>
        </p:nvSpPr>
        <p:spPr bwMode="auto">
          <a:xfrm>
            <a:off x="107504" y="5057775"/>
            <a:ext cx="8928100" cy="1800225"/>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 name="Rectangle 4"/>
          <p:cNvSpPr>
            <a:spLocks noChangeArrowheads="1"/>
          </p:cNvSpPr>
          <p:nvPr/>
        </p:nvSpPr>
        <p:spPr bwMode="auto">
          <a:xfrm>
            <a:off x="107504" y="4725144"/>
            <a:ext cx="8928100" cy="2132856"/>
          </a:xfrm>
          <a:prstGeom prst="rect">
            <a:avLst/>
          </a:prstGeom>
          <a:gradFill rotWithShape="1">
            <a:gsLst>
              <a:gs pos="0">
                <a:srgbClr val="9DF3F3"/>
              </a:gs>
              <a:gs pos="100000">
                <a:srgbClr val="00B0B0"/>
              </a:gs>
            </a:gsLst>
            <a:lin ang="5400000"/>
          </a:gradFill>
          <a:ln w="9525">
            <a:solidFill>
              <a:srgbClr val="009999"/>
            </a:solidFill>
            <a:miter lim="800000"/>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313" y="476250"/>
            <a:ext cx="8507412" cy="2016125"/>
          </a:xfrm>
        </p:spPr>
        <p:txBody>
          <a:bodyPr>
            <a:normAutofit/>
          </a:bodyPr>
          <a:lstStyle/>
          <a:p>
            <a:pPr algn="l" eaLnBrk="1" hangingPunct="1">
              <a:defRPr/>
            </a:pPr>
            <a:r>
              <a:rPr lang="en-US" sz="4000" smtClean="0"/>
              <a:t>Summary of Bayesian calculations Positive HIV test (Same test on two very different groups – populations)</a:t>
            </a:r>
          </a:p>
        </p:txBody>
      </p:sp>
      <p:sp>
        <p:nvSpPr>
          <p:cNvPr id="4" name="Text Placeholder 3"/>
          <p:cNvSpPr>
            <a:spLocks noGrp="1"/>
          </p:cNvSpPr>
          <p:nvPr>
            <p:ph type="body" idx="1"/>
          </p:nvPr>
        </p:nvSpPr>
        <p:spPr>
          <a:xfrm>
            <a:off x="455613" y="2417763"/>
            <a:ext cx="4040187" cy="1058862"/>
          </a:xfrm>
        </p:spPr>
        <p:txBody>
          <a:bodyPr>
            <a:normAutofit/>
          </a:bodyPr>
          <a:lstStyle/>
          <a:p>
            <a:pPr eaLnBrk="1" hangingPunct="1">
              <a:defRPr/>
            </a:pPr>
            <a:r>
              <a:rPr lang="en-US" smtClean="0"/>
              <a:t>Blood donor</a:t>
            </a:r>
          </a:p>
          <a:p>
            <a:pPr eaLnBrk="1" hangingPunct="1">
              <a:defRPr/>
            </a:pPr>
            <a:r>
              <a:rPr lang="en-US" smtClean="0"/>
              <a:t>(</a:t>
            </a:r>
            <a:r>
              <a:rPr lang="en-US" smtClean="0">
                <a:solidFill>
                  <a:srgbClr val="FF0000"/>
                </a:solidFill>
              </a:rPr>
              <a:t>0.1% is infected</a:t>
            </a:r>
            <a:r>
              <a:rPr lang="en-US" smtClean="0"/>
              <a:t>)</a:t>
            </a:r>
          </a:p>
        </p:txBody>
      </p:sp>
      <p:sp>
        <p:nvSpPr>
          <p:cNvPr id="5" name="Content Placeholder 4"/>
          <p:cNvSpPr>
            <a:spLocks noGrp="1"/>
          </p:cNvSpPr>
          <p:nvPr>
            <p:ph sz="half" idx="2"/>
          </p:nvPr>
        </p:nvSpPr>
        <p:spPr>
          <a:xfrm>
            <a:off x="455613" y="3789363"/>
            <a:ext cx="4040187" cy="1436687"/>
          </a:xfrm>
        </p:spPr>
        <p:txBody>
          <a:bodyPr/>
          <a:lstStyle/>
          <a:p>
            <a:pPr eaLnBrk="1" hangingPunct="1">
              <a:defRPr/>
            </a:pPr>
            <a:r>
              <a:rPr lang="en-US" smtClean="0"/>
              <a:t>91 % False positive </a:t>
            </a:r>
          </a:p>
          <a:p>
            <a:pPr eaLnBrk="1" hangingPunct="1">
              <a:defRPr/>
            </a:pPr>
            <a:r>
              <a:rPr lang="en-US" smtClean="0"/>
              <a:t>9 % true positive</a:t>
            </a:r>
          </a:p>
        </p:txBody>
      </p:sp>
      <p:sp>
        <p:nvSpPr>
          <p:cNvPr id="6" name="Text Placeholder 5"/>
          <p:cNvSpPr>
            <a:spLocks noGrp="1"/>
          </p:cNvSpPr>
          <p:nvPr>
            <p:ph type="body" sz="quarter" idx="3"/>
          </p:nvPr>
        </p:nvSpPr>
        <p:spPr>
          <a:xfrm>
            <a:off x="4643438" y="2417763"/>
            <a:ext cx="4041775" cy="1058862"/>
          </a:xfrm>
        </p:spPr>
        <p:txBody>
          <a:bodyPr/>
          <a:lstStyle/>
          <a:p>
            <a:pPr eaLnBrk="1" hangingPunct="1">
              <a:defRPr/>
            </a:pPr>
            <a:r>
              <a:rPr lang="en-US" smtClean="0"/>
              <a:t>Intravenous drug user</a:t>
            </a:r>
          </a:p>
          <a:p>
            <a:pPr eaLnBrk="1" hangingPunct="1">
              <a:defRPr/>
            </a:pPr>
            <a:r>
              <a:rPr lang="en-US" smtClean="0"/>
              <a:t>(</a:t>
            </a:r>
            <a:r>
              <a:rPr lang="en-US" smtClean="0">
                <a:solidFill>
                  <a:srgbClr val="FF0000"/>
                </a:solidFill>
              </a:rPr>
              <a:t>10% is infected</a:t>
            </a:r>
            <a:r>
              <a:rPr lang="en-US" smtClean="0"/>
              <a:t>) </a:t>
            </a:r>
          </a:p>
        </p:txBody>
      </p:sp>
      <p:sp>
        <p:nvSpPr>
          <p:cNvPr id="7" name="Content Placeholder 6"/>
          <p:cNvSpPr>
            <a:spLocks noGrp="1"/>
          </p:cNvSpPr>
          <p:nvPr>
            <p:ph sz="quarter" idx="4"/>
          </p:nvPr>
        </p:nvSpPr>
        <p:spPr>
          <a:xfrm>
            <a:off x="4643438" y="3789363"/>
            <a:ext cx="4041775" cy="1436687"/>
          </a:xfrm>
        </p:spPr>
        <p:txBody>
          <a:bodyPr/>
          <a:lstStyle/>
          <a:p>
            <a:pPr eaLnBrk="1" hangingPunct="1">
              <a:defRPr/>
            </a:pPr>
            <a:r>
              <a:rPr lang="en-US" smtClean="0"/>
              <a:t>8 % false positive </a:t>
            </a:r>
          </a:p>
          <a:p>
            <a:pPr eaLnBrk="1" hangingPunct="1">
              <a:defRPr/>
            </a:pPr>
            <a:r>
              <a:rPr lang="en-US" smtClean="0"/>
              <a:t>92 % true positive</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ChangeArrowheads="1"/>
          </p:cNvSpPr>
          <p:nvPr/>
        </p:nvSpPr>
        <p:spPr bwMode="auto">
          <a:xfrm>
            <a:off x="474663" y="488950"/>
            <a:ext cx="820179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FFFF00"/>
                </a:solidFill>
              </a:rPr>
              <a:t>We are fooled by the regression to the </a:t>
            </a:r>
            <a:r>
              <a:rPr lang="en-US" sz="2800" dirty="0" smtClean="0">
                <a:solidFill>
                  <a:srgbClr val="FFFF00"/>
                </a:solidFill>
              </a:rPr>
              <a:t>mean</a:t>
            </a:r>
          </a:p>
          <a:p>
            <a:r>
              <a:rPr lang="en-US" dirty="0" smtClean="0">
                <a:solidFill>
                  <a:srgbClr val="FFFF00"/>
                </a:solidFill>
              </a:rPr>
              <a:t>Simulated blood pressure data before and after treatment</a:t>
            </a:r>
            <a:endParaRPr lang="en-US" dirty="0">
              <a:solidFill>
                <a:srgbClr val="FFFF00"/>
              </a:solidFill>
            </a:endParaRPr>
          </a:p>
        </p:txBody>
      </p:sp>
      <p:pic>
        <p:nvPicPr>
          <p:cNvPr id="14339" name="Picture 1" descr="Fig1-30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641475"/>
            <a:ext cx="251936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2" descr="Fig1-200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1671638"/>
            <a:ext cx="2663825"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3" descr="Fig1-10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708150"/>
            <a:ext cx="28098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75656" y="4797152"/>
            <a:ext cx="1203124" cy="461665"/>
          </a:xfrm>
          <a:prstGeom prst="rect">
            <a:avLst/>
          </a:prstGeom>
          <a:noFill/>
        </p:spPr>
        <p:txBody>
          <a:bodyPr wrap="none" rtlCol="0">
            <a:spAutoFit/>
          </a:bodyPr>
          <a:lstStyle/>
          <a:p>
            <a:r>
              <a:rPr lang="en-US" dirty="0" smtClean="0"/>
              <a:t>All data</a:t>
            </a:r>
            <a:endParaRPr lang="en-US" dirty="0"/>
          </a:p>
        </p:txBody>
      </p:sp>
      <p:sp>
        <p:nvSpPr>
          <p:cNvPr id="7" name="TextBox 6"/>
          <p:cNvSpPr txBox="1"/>
          <p:nvPr/>
        </p:nvSpPr>
        <p:spPr>
          <a:xfrm>
            <a:off x="3707904" y="4797152"/>
            <a:ext cx="1944162" cy="461665"/>
          </a:xfrm>
          <a:prstGeom prst="rect">
            <a:avLst/>
          </a:prstGeom>
          <a:noFill/>
        </p:spPr>
        <p:txBody>
          <a:bodyPr wrap="none" rtlCol="0">
            <a:spAutoFit/>
          </a:bodyPr>
          <a:lstStyle/>
          <a:p>
            <a:r>
              <a:rPr lang="en-US" dirty="0" smtClean="0"/>
              <a:t>High BP data</a:t>
            </a:r>
            <a:endParaRPr lang="en-US" dirty="0"/>
          </a:p>
        </p:txBody>
      </p:sp>
      <p:sp>
        <p:nvSpPr>
          <p:cNvPr id="8" name="TextBox 7"/>
          <p:cNvSpPr txBox="1"/>
          <p:nvPr/>
        </p:nvSpPr>
        <p:spPr>
          <a:xfrm>
            <a:off x="6444208" y="4797152"/>
            <a:ext cx="1872929" cy="461665"/>
          </a:xfrm>
          <a:prstGeom prst="rect">
            <a:avLst/>
          </a:prstGeom>
          <a:noFill/>
        </p:spPr>
        <p:txBody>
          <a:bodyPr wrap="none" rtlCol="0">
            <a:spAutoFit/>
          </a:bodyPr>
          <a:lstStyle/>
          <a:p>
            <a:r>
              <a:rPr lang="en-US" dirty="0" smtClean="0"/>
              <a:t>Low BP data</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2"/>
            <a:ext cx="2022967"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6"/>
          <p:cNvSpPr txBox="1">
            <a:spLocks noChangeArrowheads="1"/>
          </p:cNvSpPr>
          <p:nvPr/>
        </p:nvSpPr>
        <p:spPr bwMode="auto">
          <a:xfrm>
            <a:off x="5076056" y="260648"/>
            <a:ext cx="38163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spcBef>
                <a:spcPct val="50000"/>
              </a:spcBef>
            </a:pPr>
            <a:r>
              <a:rPr lang="en-US" sz="1800" dirty="0"/>
              <a:t>Outlining common errors, both intentional and unintentional, associated with the interpretation of statistics, and how these errors can lead to inaccurate conclusions. </a:t>
            </a:r>
          </a:p>
        </p:txBody>
      </p:sp>
      <p:sp>
        <p:nvSpPr>
          <p:cNvPr id="15364" name="Text Box 7"/>
          <p:cNvSpPr txBox="1">
            <a:spLocks noChangeArrowheads="1"/>
          </p:cNvSpPr>
          <p:nvPr/>
        </p:nvSpPr>
        <p:spPr bwMode="auto">
          <a:xfrm>
            <a:off x="4860032" y="2060848"/>
            <a:ext cx="41751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dirty="0"/>
              <a:t>"</a:t>
            </a:r>
            <a:r>
              <a:rPr lang="en-US" sz="1800" b="1" dirty="0"/>
              <a:t>Lies, damned lies, and statistics</a:t>
            </a:r>
            <a:r>
              <a:rPr lang="en-US" sz="1800" dirty="0"/>
              <a:t>" </a:t>
            </a:r>
          </a:p>
          <a:p>
            <a:pPr eaLnBrk="1" hangingPunct="1"/>
            <a:endParaRPr lang="en-US" sz="1800" dirty="0"/>
          </a:p>
          <a:p>
            <a:pPr eaLnBrk="1" hangingPunct="1"/>
            <a:r>
              <a:rPr lang="en-US" sz="1800" dirty="0">
                <a:hlinkClick r:id="rId4" tooltip="Benjamin Disraeli"/>
              </a:rPr>
              <a:t>Disraeli</a:t>
            </a:r>
            <a:endParaRPr lang="en-US" sz="1800" dirty="0"/>
          </a:p>
        </p:txBody>
      </p:sp>
      <p:pic>
        <p:nvPicPr>
          <p:cNvPr id="2" name="Picture 1" descr="Cover-4.jpg"/>
          <p:cNvPicPr>
            <a:picLocks noChangeAspect="1"/>
          </p:cNvPicPr>
          <p:nvPr/>
        </p:nvPicPr>
        <p:blipFill rotWithShape="1">
          <a:blip r:embed="rId5">
            <a:extLst>
              <a:ext uri="{28A0092B-C50C-407E-A947-70E740481C1C}">
                <a14:useLocalDpi xmlns:a14="http://schemas.microsoft.com/office/drawing/2010/main" val="0"/>
              </a:ext>
            </a:extLst>
          </a:blip>
          <a:srcRect l="16460" r="15207"/>
          <a:stretch/>
        </p:blipFill>
        <p:spPr>
          <a:xfrm>
            <a:off x="2411760" y="3717032"/>
            <a:ext cx="2066629" cy="3024336"/>
          </a:xfrm>
          <a:prstGeom prst="rect">
            <a:avLst/>
          </a:prstGeom>
        </p:spPr>
      </p:pic>
      <p:pic>
        <p:nvPicPr>
          <p:cNvPr id="3" name="Picture 2" descr="Cover-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008" y="3717032"/>
            <a:ext cx="2016224" cy="3021308"/>
          </a:xfrm>
          <a:prstGeom prst="rect">
            <a:avLst/>
          </a:prstGeom>
        </p:spPr>
      </p:pic>
      <p:pic>
        <p:nvPicPr>
          <p:cNvPr id="4" name="Picture 3" descr="Cover-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9752" y="116632"/>
            <a:ext cx="2306566" cy="3456384"/>
          </a:xfrm>
          <a:prstGeom prst="rect">
            <a:avLst/>
          </a:prstGeom>
        </p:spPr>
      </p:pic>
      <p:pic>
        <p:nvPicPr>
          <p:cNvPr id="5" name="Picture 4" descr="cov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513" y="3645768"/>
            <a:ext cx="2040282" cy="3095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defRPr/>
            </a:pPr>
            <a:r>
              <a:rPr lang="en-US" smtClean="0"/>
              <a:t>Most important:</a:t>
            </a:r>
          </a:p>
        </p:txBody>
      </p:sp>
      <p:sp>
        <p:nvSpPr>
          <p:cNvPr id="105476" name="Rectangle 4"/>
          <p:cNvSpPr>
            <a:spLocks noChangeArrowheads="1"/>
          </p:cNvSpPr>
          <p:nvPr/>
        </p:nvSpPr>
        <p:spPr bwMode="auto">
          <a:xfrm>
            <a:off x="684213" y="2060575"/>
            <a:ext cx="8135937" cy="1752600"/>
          </a:xfrm>
          <a:prstGeom prst="rect">
            <a:avLst/>
          </a:prstGeom>
          <a:noFill/>
          <a:ln>
            <a:noFill/>
          </a:ln>
          <a:effectLst/>
          <a:extLst/>
        </p:spPr>
        <p:txBody>
          <a:bodyPr/>
          <a:lstStyle/>
          <a:p>
            <a:pPr algn="ctr">
              <a:spcBef>
                <a:spcPct val="20000"/>
              </a:spcBef>
              <a:buClr>
                <a:schemeClr val="hlink"/>
              </a:buClr>
              <a:buSzPct val="65000"/>
              <a:buFont typeface="Wingdings" pitchFamily="2" charset="2"/>
              <a:buNone/>
              <a:defRPr/>
            </a:pPr>
            <a:r>
              <a:rPr lang="en-US" sz="4000">
                <a:effectLst>
                  <a:outerShdw blurRad="38100" dist="38100" dir="2700000" algn="tl">
                    <a:srgbClr val="000000"/>
                  </a:outerShdw>
                </a:effectLst>
              </a:rPr>
              <a:t>How are the data collected, arranged, presented, plotted</a:t>
            </a:r>
          </a:p>
          <a:p>
            <a:pPr algn="ctr">
              <a:spcBef>
                <a:spcPct val="20000"/>
              </a:spcBef>
              <a:buClr>
                <a:schemeClr val="hlink"/>
              </a:buClr>
              <a:buSzPct val="65000"/>
              <a:buFont typeface="Wingdings" pitchFamily="2" charset="2"/>
              <a:buNone/>
              <a:defRPr/>
            </a:pPr>
            <a:endParaRPr lang="en-US" sz="4000">
              <a:effectLst>
                <a:outerShdw blurRad="38100" dist="38100" dir="2700000" algn="tl">
                  <a:srgbClr val="000000"/>
                </a:outerShdw>
              </a:effectLst>
            </a:endParaRPr>
          </a:p>
          <a:p>
            <a:pPr>
              <a:spcBef>
                <a:spcPct val="20000"/>
              </a:spcBef>
              <a:buClr>
                <a:schemeClr val="hlink"/>
              </a:buClr>
              <a:buSzPct val="65000"/>
              <a:buFont typeface="Wingdings" pitchFamily="2" charset="2"/>
              <a:buNone/>
              <a:defRPr/>
            </a:pPr>
            <a:r>
              <a:rPr lang="en-US" sz="2800">
                <a:effectLst>
                  <a:outerShdw blurRad="38100" dist="38100" dir="2700000" algn="tl">
                    <a:srgbClr val="000000"/>
                  </a:outerShdw>
                </a:effectLst>
              </a:rPr>
              <a:t>Plotting your data is strongly recommended!</a:t>
            </a:r>
          </a:p>
          <a:p>
            <a:pPr>
              <a:spcBef>
                <a:spcPct val="20000"/>
              </a:spcBef>
              <a:buClr>
                <a:schemeClr val="hlink"/>
              </a:buClr>
              <a:buSzPct val="65000"/>
              <a:buFont typeface="Wingdings" pitchFamily="2" charset="2"/>
              <a:buNone/>
              <a:defRPr/>
            </a:pPr>
            <a:endParaRPr lang="en-US" sz="2800">
              <a:effectLst>
                <a:outerShdw blurRad="38100" dist="38100" dir="2700000" algn="tl">
                  <a:srgbClr val="000000"/>
                </a:outerShdw>
              </a:effectLst>
            </a:endParaRPr>
          </a:p>
          <a:p>
            <a:pPr>
              <a:spcBef>
                <a:spcPct val="20000"/>
              </a:spcBef>
              <a:buClr>
                <a:schemeClr val="hlink"/>
              </a:buClr>
              <a:buSzPct val="65000"/>
              <a:buFont typeface="Wingdings" pitchFamily="2" charset="2"/>
              <a:buNone/>
              <a:defRPr/>
            </a:pPr>
            <a:r>
              <a:rPr lang="en-US" sz="2800">
                <a:effectLst>
                  <a:outerShdw blurRad="38100" dist="38100" dir="2700000" algn="tl">
                    <a:srgbClr val="000000"/>
                  </a:outerShdw>
                </a:effectLst>
              </a:rPr>
              <a:t>Gives an immediate impression that helps subsequent analysis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0"/>
          <p:cNvGrpSpPr>
            <a:grpSpLocks noChangeAspect="1"/>
          </p:cNvGrpSpPr>
          <p:nvPr/>
        </p:nvGrpSpPr>
        <p:grpSpPr bwMode="auto">
          <a:xfrm>
            <a:off x="88900" y="1600200"/>
            <a:ext cx="6705600" cy="2865438"/>
            <a:chOff x="288" y="864"/>
            <a:chExt cx="5393" cy="2304"/>
          </a:xfrm>
        </p:grpSpPr>
        <p:sp>
          <p:nvSpPr>
            <p:cNvPr id="17414" name="Rectangle 5"/>
            <p:cNvSpPr>
              <a:spLocks noChangeAspect="1" noChangeArrowheads="1"/>
            </p:cNvSpPr>
            <p:nvPr/>
          </p:nvSpPr>
          <p:spPr bwMode="auto">
            <a:xfrm>
              <a:off x="288" y="864"/>
              <a:ext cx="5376" cy="2304"/>
            </a:xfrm>
            <a:prstGeom prst="rect">
              <a:avLst/>
            </a:prstGeom>
            <a:solidFill>
              <a:schemeClr val="tx1"/>
            </a:solidFill>
            <a:ln w="9525">
              <a:solidFill>
                <a:schemeClr val="tx1"/>
              </a:solidFill>
              <a:miter lim="800000"/>
              <a:headEnd/>
              <a:tailEnd/>
            </a:ln>
          </p:spPr>
          <p:txBody>
            <a:bodyPr wrap="none" anchor="ctr"/>
            <a:lstStyle/>
            <a:p>
              <a:endParaRPr lang="en-US" sz="1800"/>
            </a:p>
          </p:txBody>
        </p:sp>
        <p:pic>
          <p:nvPicPr>
            <p:cNvPr id="174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913"/>
              <a:ext cx="520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920"/>
              <a:ext cx="5240"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1" name="Text Box 4"/>
          <p:cNvSpPr txBox="1">
            <a:spLocks noChangeArrowheads="1"/>
          </p:cNvSpPr>
          <p:nvPr/>
        </p:nvSpPr>
        <p:spPr bwMode="auto">
          <a:xfrm>
            <a:off x="304800" y="4648200"/>
            <a:ext cx="78771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r>
              <a:rPr lang="en-US">
                <a:latin typeface="Arial" pitchFamily="34" charset="0"/>
              </a:rPr>
              <a:t>Example: </a:t>
            </a:r>
          </a:p>
          <a:p>
            <a:r>
              <a:rPr lang="en-US">
                <a:latin typeface="Arial" pitchFamily="34" charset="0"/>
              </a:rPr>
              <a:t>How to stop cholera epidemic (London 1854)</a:t>
            </a:r>
          </a:p>
          <a:p>
            <a:r>
              <a:rPr lang="en-US">
                <a:latin typeface="Arial" pitchFamily="34" charset="0"/>
              </a:rPr>
              <a:t>Evaluate whether to launch space shuttle (1986 Jan. 18).</a:t>
            </a:r>
          </a:p>
        </p:txBody>
      </p:sp>
      <p:sp>
        <p:nvSpPr>
          <p:cNvPr id="17412" name="Text Box 7"/>
          <p:cNvSpPr txBox="1">
            <a:spLocks noChangeArrowheads="1"/>
          </p:cNvSpPr>
          <p:nvPr/>
        </p:nvSpPr>
        <p:spPr bwMode="auto">
          <a:xfrm>
            <a:off x="304800" y="228600"/>
            <a:ext cx="8610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a:latin typeface="Arial" pitchFamily="34" charset="0"/>
              </a:rPr>
              <a:t>Edward R. Tufte</a:t>
            </a:r>
          </a:p>
          <a:p>
            <a:pPr eaLnBrk="1" hangingPunct="1"/>
            <a:r>
              <a:rPr lang="en-US">
                <a:latin typeface="Arial" pitchFamily="34" charset="0"/>
              </a:rPr>
              <a:t>Visual explanations</a:t>
            </a:r>
          </a:p>
          <a:p>
            <a:pPr eaLnBrk="1" hangingPunct="1"/>
            <a:r>
              <a:rPr lang="en-US">
                <a:latin typeface="Arial" pitchFamily="34" charset="0"/>
              </a:rPr>
              <a:t>Images and Quantities, Evidence and Narrative</a:t>
            </a:r>
          </a:p>
        </p:txBody>
      </p:sp>
      <p:pic>
        <p:nvPicPr>
          <p:cNvPr id="17413" name="Picture 11" descr="tufte-explan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63" y="1600200"/>
            <a:ext cx="22177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187700"/>
            <a:ext cx="41148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1028"/>
          <p:cNvSpPr txBox="1">
            <a:spLocks noChangeArrowheads="1"/>
          </p:cNvSpPr>
          <p:nvPr/>
        </p:nvSpPr>
        <p:spPr bwMode="auto">
          <a:xfrm>
            <a:off x="381000" y="785813"/>
            <a:ext cx="813117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spcBef>
                <a:spcPct val="50000"/>
              </a:spcBef>
            </a:pPr>
            <a:r>
              <a:rPr lang="en-US">
                <a:latin typeface="Arial" pitchFamily="34" charset="0"/>
              </a:rPr>
              <a:t>Cholera epidemic in London (1854)</a:t>
            </a:r>
          </a:p>
          <a:p>
            <a:pPr>
              <a:spcBef>
                <a:spcPct val="50000"/>
              </a:spcBef>
            </a:pPr>
            <a:r>
              <a:rPr lang="en-US">
                <a:latin typeface="Arial" pitchFamily="34" charset="0"/>
              </a:rPr>
              <a:t>500 fatalities in 10 days</a:t>
            </a:r>
          </a:p>
        </p:txBody>
      </p:sp>
      <p:pic>
        <p:nvPicPr>
          <p:cNvPr id="18436" name="Picture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225800"/>
            <a:ext cx="45847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7" name="Rectangle 1029"/>
          <p:cNvSpPr>
            <a:spLocks noChangeArrowheads="1"/>
          </p:cNvSpPr>
          <p:nvPr/>
        </p:nvSpPr>
        <p:spPr bwMode="auto">
          <a:xfrm>
            <a:off x="6172200" y="3606800"/>
            <a:ext cx="2667000" cy="1905000"/>
          </a:xfrm>
          <a:prstGeom prst="rect">
            <a:avLst/>
          </a:prstGeom>
          <a:solidFill>
            <a:schemeClr val="tx1">
              <a:alpha val="6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1800"/>
          </a:p>
        </p:txBody>
      </p:sp>
      <p:sp>
        <p:nvSpPr>
          <p:cNvPr id="202759" name="Rectangle 1031"/>
          <p:cNvSpPr>
            <a:spLocks noChangeArrowheads="1"/>
          </p:cNvSpPr>
          <p:nvPr/>
        </p:nvSpPr>
        <p:spPr bwMode="auto">
          <a:xfrm>
            <a:off x="1905000" y="3797300"/>
            <a:ext cx="2209800" cy="1524000"/>
          </a:xfrm>
          <a:prstGeom prst="rect">
            <a:avLst/>
          </a:prstGeom>
          <a:solidFill>
            <a:schemeClr val="tx1">
              <a:alpha val="6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1800"/>
          </a:p>
        </p:txBody>
      </p:sp>
      <p:sp>
        <p:nvSpPr>
          <p:cNvPr id="18439" name="Text Box 1032"/>
          <p:cNvSpPr txBox="1">
            <a:spLocks noChangeArrowheads="1"/>
          </p:cNvSpPr>
          <p:nvPr/>
        </p:nvSpPr>
        <p:spPr bwMode="auto">
          <a:xfrm>
            <a:off x="381000" y="2209800"/>
            <a:ext cx="36353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spcBef>
                <a:spcPct val="50000"/>
              </a:spcBef>
            </a:pPr>
            <a:r>
              <a:rPr lang="en-US" sz="1800"/>
              <a:t>Death from cholera, each day</a:t>
            </a:r>
          </a:p>
          <a:p>
            <a:pPr eaLnBrk="1" hangingPunct="1">
              <a:spcBef>
                <a:spcPct val="50000"/>
              </a:spcBef>
            </a:pPr>
            <a:r>
              <a:rPr lang="en-US" sz="1800"/>
              <a:t>Aug. 19 - Sept 29 </a:t>
            </a:r>
          </a:p>
        </p:txBody>
      </p:sp>
      <p:sp>
        <p:nvSpPr>
          <p:cNvPr id="18440" name="Text Box 1033"/>
          <p:cNvSpPr txBox="1">
            <a:spLocks noChangeArrowheads="1"/>
          </p:cNvSpPr>
          <p:nvPr/>
        </p:nvSpPr>
        <p:spPr bwMode="auto">
          <a:xfrm>
            <a:off x="4343400" y="2286000"/>
            <a:ext cx="363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spcBef>
                <a:spcPct val="50000"/>
              </a:spcBef>
            </a:pPr>
            <a:r>
              <a:rPr lang="en-US" sz="1800"/>
              <a:t>Cumulative death from cholera from Aug. 19 (Total: 616)</a:t>
            </a:r>
          </a:p>
        </p:txBody>
      </p:sp>
      <p:sp>
        <p:nvSpPr>
          <p:cNvPr id="2" name="Rectangle 1"/>
          <p:cNvSpPr/>
          <p:nvPr/>
        </p:nvSpPr>
        <p:spPr>
          <a:xfrm>
            <a:off x="381000" y="6309320"/>
            <a:ext cx="4278735" cy="461665"/>
          </a:xfrm>
          <a:prstGeom prst="rect">
            <a:avLst/>
          </a:prstGeom>
        </p:spPr>
        <p:txBody>
          <a:bodyPr wrap="none">
            <a:spAutoFit/>
          </a:bodyPr>
          <a:lstStyle/>
          <a:p>
            <a:r>
              <a:rPr lang="en-US" dirty="0" smtClean="0">
                <a:latin typeface="Arial" pitchFamily="34" charset="0"/>
              </a:rPr>
              <a:t>John Snow an epidemiologist </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2757"/>
                                        </p:tgtEl>
                                        <p:attrNameLst>
                                          <p:attrName>style.visibility</p:attrName>
                                        </p:attrNameLst>
                                      </p:cBhvr>
                                      <p:to>
                                        <p:strVal val="visible"/>
                                      </p:to>
                                    </p:set>
                                    <p:animEffect transition="in" filter="wipe(down)">
                                      <p:cBhvr>
                                        <p:cTn id="7" dur="500"/>
                                        <p:tgtEl>
                                          <p:spTgt spid="20275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2759"/>
                                        </p:tgtEl>
                                        <p:attrNameLst>
                                          <p:attrName>style.visibility</p:attrName>
                                        </p:attrNameLst>
                                      </p:cBhvr>
                                      <p:to>
                                        <p:strVal val="visible"/>
                                      </p:to>
                                    </p:set>
                                    <p:animEffect transition="in" filter="wipe(down)">
                                      <p:cBhvr>
                                        <p:cTn id="10" dur="500"/>
                                        <p:tgtEl>
                                          <p:spTgt spid="20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7" grpId="0" animBg="1"/>
      <p:bldP spid="2027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43"/>
          <p:cNvSpPr txBox="1">
            <a:spLocks noChangeArrowheads="1"/>
          </p:cNvSpPr>
          <p:nvPr/>
        </p:nvSpPr>
        <p:spPr bwMode="auto">
          <a:xfrm>
            <a:off x="250825" y="333375"/>
            <a:ext cx="8497888" cy="674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b="1" dirty="0"/>
              <a:t>Office hours:</a:t>
            </a:r>
            <a:r>
              <a:rPr lang="en-US" sz="1800" dirty="0"/>
              <a:t> By appointment</a:t>
            </a:r>
          </a:p>
          <a:p>
            <a:pPr eaLnBrk="1" hangingPunct="1"/>
            <a:endParaRPr lang="en-US" sz="1800" b="1" dirty="0"/>
          </a:p>
          <a:p>
            <a:pPr eaLnBrk="1" hangingPunct="1"/>
            <a:r>
              <a:rPr lang="en-US" sz="1800" b="1" dirty="0"/>
              <a:t>Description:</a:t>
            </a:r>
            <a:r>
              <a:rPr lang="en-US" sz="1800" dirty="0"/>
              <a:t> </a:t>
            </a:r>
          </a:p>
          <a:p>
            <a:pPr eaLnBrk="1" hangingPunct="1"/>
            <a:r>
              <a:rPr lang="en-US" sz="1800" dirty="0"/>
              <a:t>This course covers the </a:t>
            </a:r>
            <a:r>
              <a:rPr lang="en-US" sz="1800" b="1" dirty="0">
                <a:solidFill>
                  <a:srgbClr val="FF3300"/>
                </a:solidFill>
              </a:rPr>
              <a:t>basic statistical techniques</a:t>
            </a:r>
            <a:r>
              <a:rPr lang="en-US" sz="1800" dirty="0"/>
              <a:t> used in biomedical engineering (and related disciplines). The lecture material will be supplemented with examples from BME research</a:t>
            </a:r>
          </a:p>
          <a:p>
            <a:pPr eaLnBrk="1" hangingPunct="1"/>
            <a:endParaRPr lang="en-US" sz="1800" b="1" dirty="0"/>
          </a:p>
          <a:p>
            <a:pPr eaLnBrk="1" hangingPunct="1"/>
            <a:r>
              <a:rPr lang="en-US" sz="1800" b="1" dirty="0"/>
              <a:t>Textbook: </a:t>
            </a:r>
            <a:r>
              <a:rPr lang="en-US" sz="1800" dirty="0"/>
              <a:t>Primer of Biostatistics, Stanton A </a:t>
            </a:r>
            <a:r>
              <a:rPr lang="en-US" sz="1800" dirty="0" err="1"/>
              <a:t>Glantz</a:t>
            </a:r>
            <a:r>
              <a:rPr lang="en-US" sz="1800" dirty="0"/>
              <a:t>, </a:t>
            </a:r>
            <a:r>
              <a:rPr lang="en-US" sz="1800" dirty="0" smtClean="0"/>
              <a:t>7th </a:t>
            </a:r>
            <a:r>
              <a:rPr lang="en-US" sz="1800" dirty="0"/>
              <a:t>Edition, McGraw-Hill </a:t>
            </a:r>
            <a:r>
              <a:rPr lang="en-US" sz="1800" dirty="0" smtClean="0"/>
              <a:t>ISBN-13:978-0-07-176800-9 (</a:t>
            </a:r>
            <a:r>
              <a:rPr lang="en-US" sz="1800" dirty="0"/>
              <a:t>This is a book and a CD ROM) </a:t>
            </a:r>
          </a:p>
          <a:p>
            <a:pPr eaLnBrk="1" hangingPunct="1"/>
            <a:endParaRPr lang="en-US" sz="1800" dirty="0"/>
          </a:p>
          <a:p>
            <a:pPr eaLnBrk="1" hangingPunct="1"/>
            <a:r>
              <a:rPr lang="en-US" sz="1800" b="1" dirty="0"/>
              <a:t>Requirements: </a:t>
            </a:r>
            <a:endParaRPr lang="en-US" sz="1800" dirty="0"/>
          </a:p>
          <a:p>
            <a:pPr eaLnBrk="1" hangingPunct="1">
              <a:buFontTx/>
              <a:buChar char="•"/>
            </a:pPr>
            <a:r>
              <a:rPr lang="en-US" sz="1800" dirty="0"/>
              <a:t>Attendance on lectures and practice classes (on time)</a:t>
            </a:r>
          </a:p>
          <a:p>
            <a:pPr eaLnBrk="1" hangingPunct="1">
              <a:buFontTx/>
              <a:buChar char="•"/>
            </a:pPr>
            <a:r>
              <a:rPr lang="en-US" sz="1800" dirty="0"/>
              <a:t>In-class quizzes and home work assignments</a:t>
            </a:r>
          </a:p>
          <a:p>
            <a:pPr eaLnBrk="1" hangingPunct="1">
              <a:buFontTx/>
              <a:buChar char="•"/>
            </a:pPr>
            <a:r>
              <a:rPr lang="en-US" sz="1800" dirty="0"/>
              <a:t>S</a:t>
            </a:r>
            <a:r>
              <a:rPr lang="en-US" sz="1800" dirty="0" smtClean="0"/>
              <a:t>hort </a:t>
            </a:r>
            <a:r>
              <a:rPr lang="en-US" sz="1800" dirty="0"/>
              <a:t>term paper </a:t>
            </a:r>
            <a:r>
              <a:rPr lang="en-US" sz="1800" dirty="0" smtClean="0"/>
              <a:t>describing </a:t>
            </a:r>
            <a:r>
              <a:rPr lang="en-US" sz="1800" dirty="0"/>
              <a:t>the statistical analysis of a set of data (preferably one collected by the student as a part of his graduate </a:t>
            </a:r>
            <a:r>
              <a:rPr lang="en-US" sz="1800" dirty="0" smtClean="0"/>
              <a:t>research)</a:t>
            </a:r>
            <a:endParaRPr lang="en-US" sz="1800" dirty="0"/>
          </a:p>
          <a:p>
            <a:pPr eaLnBrk="1" hangingPunct="1">
              <a:buFontTx/>
              <a:buChar char="•"/>
            </a:pPr>
            <a:r>
              <a:rPr lang="en-US" sz="1800" dirty="0" smtClean="0"/>
              <a:t>In </a:t>
            </a:r>
            <a:r>
              <a:rPr lang="en-US" sz="1800" dirty="0"/>
              <a:t>class presentation of the term paper with lecture notes for the </a:t>
            </a:r>
            <a:r>
              <a:rPr lang="en-US" sz="1800" dirty="0" smtClean="0"/>
              <a:t>classmates </a:t>
            </a:r>
            <a:endParaRPr lang="en-US" sz="1800" dirty="0"/>
          </a:p>
          <a:p>
            <a:pPr eaLnBrk="1" hangingPunct="1">
              <a:buFontTx/>
              <a:buChar char="•"/>
            </a:pPr>
            <a:r>
              <a:rPr lang="en-US" sz="1800" dirty="0"/>
              <a:t>Final </a:t>
            </a:r>
            <a:r>
              <a:rPr lang="en-US" sz="1800" dirty="0" smtClean="0"/>
              <a:t>exam</a:t>
            </a:r>
          </a:p>
          <a:p>
            <a:pPr eaLnBrk="1" hangingPunct="1">
              <a:buFontTx/>
              <a:buChar char="•"/>
            </a:pPr>
            <a:endParaRPr lang="en-US" sz="1800" dirty="0"/>
          </a:p>
          <a:p>
            <a:pPr eaLnBrk="1" hangingPunct="1"/>
            <a:r>
              <a:rPr lang="en-US" sz="1800" b="1" dirty="0"/>
              <a:t>Grading:	</a:t>
            </a:r>
            <a:r>
              <a:rPr lang="en-US" sz="1800" dirty="0"/>
              <a:t>Two quizzes (40%)</a:t>
            </a:r>
          </a:p>
          <a:p>
            <a:pPr eaLnBrk="1" hangingPunct="1"/>
            <a:r>
              <a:rPr lang="en-US" sz="1800" dirty="0"/>
              <a:t>			Final (20%)</a:t>
            </a:r>
          </a:p>
          <a:p>
            <a:pPr eaLnBrk="1" hangingPunct="1"/>
            <a:r>
              <a:rPr lang="en-US" sz="1800" dirty="0"/>
              <a:t>			Term paper / Presentation (20 %)</a:t>
            </a:r>
          </a:p>
          <a:p>
            <a:pPr eaLnBrk="1" hangingPunct="1"/>
            <a:r>
              <a:rPr lang="en-US" sz="1800" dirty="0"/>
              <a:t>			Home work </a:t>
            </a:r>
            <a:r>
              <a:rPr lang="en-US" sz="1800" dirty="0" smtClean="0"/>
              <a:t>- </a:t>
            </a:r>
            <a:r>
              <a:rPr lang="en-US" sz="1800" dirty="0"/>
              <a:t>in class short </a:t>
            </a:r>
            <a:r>
              <a:rPr lang="en-US" sz="1800" dirty="0" smtClean="0"/>
              <a:t>quizzes (</a:t>
            </a:r>
            <a:r>
              <a:rPr lang="en-US" sz="1800" dirty="0"/>
              <a:t>20 </a:t>
            </a:r>
            <a:r>
              <a:rPr lang="en-US" sz="1800" dirty="0" smtClean="0"/>
              <a:t>%)</a:t>
            </a:r>
            <a:endParaRPr lang="en-US" sz="1800" dirty="0"/>
          </a:p>
          <a:p>
            <a:pPr eaLnBrk="1" hangingPunct="1">
              <a:buFontTx/>
              <a:buChar char="•"/>
            </a:pPr>
            <a:endParaRPr lang="en-US" sz="1800" b="1" dirty="0"/>
          </a:p>
          <a:p>
            <a:pPr eaLnBrk="1" hangingPunct="1"/>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026"/>
          <p:cNvSpPr txBox="1">
            <a:spLocks noChangeArrowheads="1"/>
          </p:cNvSpPr>
          <p:nvPr/>
        </p:nvSpPr>
        <p:spPr bwMode="auto">
          <a:xfrm>
            <a:off x="381000" y="785813"/>
            <a:ext cx="813117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spcBef>
                <a:spcPct val="50000"/>
              </a:spcBef>
            </a:pPr>
            <a:r>
              <a:rPr lang="en-US" dirty="0">
                <a:latin typeface="Arial" pitchFamily="34" charset="0"/>
              </a:rPr>
              <a:t>500 fatalities in 10 days </a:t>
            </a:r>
          </a:p>
          <a:p>
            <a:pPr>
              <a:spcBef>
                <a:spcPct val="50000"/>
              </a:spcBef>
            </a:pPr>
            <a:r>
              <a:rPr lang="en-US" dirty="0">
                <a:latin typeface="Arial" pitchFamily="34" charset="0"/>
              </a:rPr>
              <a:t>John Snow an epidemiologist studied previous outbreaks suspected that water from the community pump is the source. </a:t>
            </a:r>
          </a:p>
          <a:p>
            <a:pPr>
              <a:spcBef>
                <a:spcPct val="50000"/>
              </a:spcBef>
            </a:pPr>
            <a:r>
              <a:rPr lang="en-US" dirty="0">
                <a:latin typeface="Arial" pitchFamily="34" charset="0"/>
              </a:rPr>
              <a:t>Who is dying? </a:t>
            </a:r>
          </a:p>
          <a:p>
            <a:pPr>
              <a:spcBef>
                <a:spcPct val="50000"/>
              </a:spcBef>
            </a:pPr>
            <a:r>
              <a:rPr lang="en-US" dirty="0">
                <a:latin typeface="Arial" pitchFamily="34" charset="0"/>
              </a:rPr>
              <a:t>Where are they living?</a:t>
            </a:r>
          </a:p>
        </p:txBody>
      </p:sp>
      <p:sp>
        <p:nvSpPr>
          <p:cNvPr id="19459" name="Text Box 1027"/>
          <p:cNvSpPr txBox="1">
            <a:spLocks noChangeArrowheads="1"/>
          </p:cNvSpPr>
          <p:nvPr/>
        </p:nvSpPr>
        <p:spPr bwMode="auto">
          <a:xfrm>
            <a:off x="5105400" y="1928813"/>
            <a:ext cx="3684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spcBef>
                <a:spcPct val="50000"/>
              </a:spcBef>
            </a:pPr>
            <a:endParaRPr lang="en-US">
              <a:latin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027"/>
          <p:cNvSpPr txBox="1">
            <a:spLocks noChangeArrowheads="1"/>
          </p:cNvSpPr>
          <p:nvPr/>
        </p:nvSpPr>
        <p:spPr bwMode="auto">
          <a:xfrm>
            <a:off x="228600" y="228600"/>
            <a:ext cx="21336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14300" algn="l"/>
              </a:tabLst>
              <a:defRPr sz="2400">
                <a:solidFill>
                  <a:schemeClr val="tx1"/>
                </a:solidFill>
                <a:latin typeface="Tahoma" pitchFamily="34" charset="0"/>
                <a:ea typeface="MS PGothic" pitchFamily="34" charset="-128"/>
              </a:defRPr>
            </a:lvl1pPr>
            <a:lvl2pPr marL="742950" indent="-285750" eaLnBrk="0" hangingPunct="0">
              <a:tabLst>
                <a:tab pos="114300" algn="l"/>
              </a:tabLst>
              <a:defRPr sz="2400">
                <a:solidFill>
                  <a:schemeClr val="tx1"/>
                </a:solidFill>
                <a:latin typeface="Tahoma" pitchFamily="34" charset="0"/>
                <a:ea typeface="MS PGothic" pitchFamily="34" charset="-128"/>
              </a:defRPr>
            </a:lvl2pPr>
            <a:lvl3pPr marL="1143000" indent="-228600" eaLnBrk="0" hangingPunct="0">
              <a:tabLst>
                <a:tab pos="114300" algn="l"/>
              </a:tabLst>
              <a:defRPr sz="2400">
                <a:solidFill>
                  <a:schemeClr val="tx1"/>
                </a:solidFill>
                <a:latin typeface="Tahoma" pitchFamily="34" charset="0"/>
                <a:ea typeface="MS PGothic" pitchFamily="34" charset="-128"/>
              </a:defRPr>
            </a:lvl3pPr>
            <a:lvl4pPr marL="1600200" indent="-228600" eaLnBrk="0" hangingPunct="0">
              <a:tabLst>
                <a:tab pos="114300" algn="l"/>
              </a:tabLst>
              <a:defRPr sz="2400">
                <a:solidFill>
                  <a:schemeClr val="tx1"/>
                </a:solidFill>
                <a:latin typeface="Tahoma" pitchFamily="34" charset="0"/>
                <a:ea typeface="MS PGothic" pitchFamily="34" charset="-128"/>
              </a:defRPr>
            </a:lvl4pPr>
            <a:lvl5pPr marL="2057400" indent="-228600" eaLnBrk="0" hangingPunct="0">
              <a:tabLst>
                <a:tab pos="114300" algn="l"/>
              </a:tabLst>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9pPr>
          </a:lstStyle>
          <a:p>
            <a:pPr>
              <a:spcBef>
                <a:spcPct val="50000"/>
              </a:spcBef>
            </a:pPr>
            <a:r>
              <a:rPr lang="en-US" sz="2000">
                <a:latin typeface="Arial" pitchFamily="34" charset="0"/>
              </a:rPr>
              <a:t>From the registry received the addresses of the dead </a:t>
            </a:r>
          </a:p>
          <a:p>
            <a:pPr>
              <a:spcBef>
                <a:spcPct val="50000"/>
              </a:spcBef>
              <a:buFont typeface="Times" charset="0"/>
              <a:buChar char="•"/>
            </a:pPr>
            <a:r>
              <a:rPr lang="en-US" sz="2000">
                <a:latin typeface="Arial" pitchFamily="34" charset="0"/>
              </a:rPr>
              <a:t> plotted a map</a:t>
            </a:r>
          </a:p>
          <a:p>
            <a:pPr>
              <a:spcBef>
                <a:spcPct val="50000"/>
              </a:spcBef>
              <a:buFont typeface="Times" charset="0"/>
              <a:buNone/>
            </a:pPr>
            <a:r>
              <a:rPr lang="en-US" sz="2000">
                <a:latin typeface="Arial" pitchFamily="34" charset="0"/>
              </a:rPr>
              <a:t> with the location    	and number of 		fatalities and 		public pumps</a:t>
            </a:r>
          </a:p>
          <a:p>
            <a:pPr>
              <a:spcBef>
                <a:spcPct val="50000"/>
              </a:spcBef>
              <a:buFont typeface="Times" charset="0"/>
              <a:buChar char="•"/>
            </a:pPr>
            <a:r>
              <a:rPr lang="en-US" sz="2000">
                <a:latin typeface="Arial" pitchFamily="34" charset="0"/>
              </a:rPr>
              <a:t> recognized the 	vicinity of the 		Broad street 		pump</a:t>
            </a:r>
          </a:p>
        </p:txBody>
      </p:sp>
      <p:pic>
        <p:nvPicPr>
          <p:cNvPr id="20483" name="Picture 10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988" y="152400"/>
            <a:ext cx="6732587"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1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
            <a:ext cx="67056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Oval 1045"/>
          <p:cNvSpPr>
            <a:spLocks noChangeAspect="1" noChangeArrowheads="1"/>
          </p:cNvSpPr>
          <p:nvPr/>
        </p:nvSpPr>
        <p:spPr bwMode="auto">
          <a:xfrm>
            <a:off x="6172200" y="297180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86" name="Oval 1046"/>
          <p:cNvSpPr>
            <a:spLocks noChangeAspect="1" noChangeArrowheads="1"/>
          </p:cNvSpPr>
          <p:nvPr/>
        </p:nvSpPr>
        <p:spPr bwMode="auto">
          <a:xfrm>
            <a:off x="7716838" y="39878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87" name="Oval 1047"/>
          <p:cNvSpPr>
            <a:spLocks noChangeAspect="1" noChangeArrowheads="1"/>
          </p:cNvSpPr>
          <p:nvPr/>
        </p:nvSpPr>
        <p:spPr bwMode="auto">
          <a:xfrm>
            <a:off x="4703763" y="25273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88" name="Oval 1048"/>
          <p:cNvSpPr>
            <a:spLocks noChangeAspect="1" noChangeArrowheads="1"/>
          </p:cNvSpPr>
          <p:nvPr/>
        </p:nvSpPr>
        <p:spPr bwMode="auto">
          <a:xfrm>
            <a:off x="6518275" y="4452938"/>
            <a:ext cx="36513"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89" name="Oval 1049"/>
          <p:cNvSpPr>
            <a:spLocks noChangeAspect="1" noChangeArrowheads="1"/>
          </p:cNvSpPr>
          <p:nvPr/>
        </p:nvSpPr>
        <p:spPr bwMode="auto">
          <a:xfrm>
            <a:off x="7491413" y="5634038"/>
            <a:ext cx="36512"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0" name="Oval 1050"/>
          <p:cNvSpPr>
            <a:spLocks noChangeAspect="1" noChangeArrowheads="1"/>
          </p:cNvSpPr>
          <p:nvPr/>
        </p:nvSpPr>
        <p:spPr bwMode="auto">
          <a:xfrm>
            <a:off x="5375275" y="4633913"/>
            <a:ext cx="36513"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1" name="Oval 1051"/>
          <p:cNvSpPr>
            <a:spLocks noChangeAspect="1" noChangeArrowheads="1"/>
          </p:cNvSpPr>
          <p:nvPr/>
        </p:nvSpPr>
        <p:spPr bwMode="auto">
          <a:xfrm>
            <a:off x="4679950" y="555625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2" name="Oval 1052"/>
          <p:cNvSpPr>
            <a:spLocks noChangeAspect="1" noChangeArrowheads="1"/>
          </p:cNvSpPr>
          <p:nvPr/>
        </p:nvSpPr>
        <p:spPr bwMode="auto">
          <a:xfrm>
            <a:off x="4678363" y="479425"/>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3" name="Oval 1053"/>
          <p:cNvSpPr>
            <a:spLocks noChangeAspect="1" noChangeArrowheads="1"/>
          </p:cNvSpPr>
          <p:nvPr/>
        </p:nvSpPr>
        <p:spPr bwMode="auto">
          <a:xfrm>
            <a:off x="6557963" y="7239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4" name="Oval 1054"/>
          <p:cNvSpPr>
            <a:spLocks noChangeAspect="1" noChangeArrowheads="1"/>
          </p:cNvSpPr>
          <p:nvPr/>
        </p:nvSpPr>
        <p:spPr bwMode="auto">
          <a:xfrm>
            <a:off x="7150100" y="57150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0495" name="Oval 1055"/>
          <p:cNvSpPr>
            <a:spLocks noChangeAspect="1" noChangeArrowheads="1"/>
          </p:cNvSpPr>
          <p:nvPr/>
        </p:nvSpPr>
        <p:spPr bwMode="auto">
          <a:xfrm>
            <a:off x="8689975" y="3800475"/>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026" descr="snow_cholera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425" y="250825"/>
            <a:ext cx="6759575" cy="660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1027"/>
          <p:cNvSpPr txBox="1">
            <a:spLocks noChangeArrowheads="1"/>
          </p:cNvSpPr>
          <p:nvPr/>
        </p:nvSpPr>
        <p:spPr bwMode="auto">
          <a:xfrm>
            <a:off x="228600" y="228600"/>
            <a:ext cx="2133600" cy="613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r>
              <a:rPr lang="en-US" sz="1800">
                <a:latin typeface="Arial" pitchFamily="34" charset="0"/>
              </a:rPr>
              <a:t>only 10 from 83 were located at areas with another public pump closer than the Broad street pump</a:t>
            </a:r>
          </a:p>
          <a:p>
            <a:endParaRPr lang="en-US" sz="1800">
              <a:latin typeface="Arial" pitchFamily="34" charset="0"/>
            </a:endParaRPr>
          </a:p>
          <a:p>
            <a:pPr>
              <a:spcBef>
                <a:spcPct val="50000"/>
              </a:spcBef>
            </a:pPr>
            <a:r>
              <a:rPr lang="en-US" sz="1800">
                <a:latin typeface="Arial" pitchFamily="34" charset="0"/>
              </a:rPr>
              <a:t>Sept. 3: observed samples from the broad street pump - has not seen conclusive evidence </a:t>
            </a:r>
          </a:p>
          <a:p>
            <a:pPr>
              <a:spcBef>
                <a:spcPct val="50000"/>
              </a:spcBef>
            </a:pPr>
            <a:r>
              <a:rPr lang="en-US" sz="1800">
                <a:latin typeface="Arial" pitchFamily="34" charset="0"/>
              </a:rPr>
              <a:t>This absence of evidence was not evidence of absence. Have seen different amounts of organic in the water.</a:t>
            </a:r>
          </a:p>
          <a:p>
            <a:endParaRPr lang="en-US" sz="1800">
              <a:latin typeface="Arial" pitchFamily="34" charset="0"/>
            </a:endParaRPr>
          </a:p>
        </p:txBody>
      </p:sp>
      <p:sp>
        <p:nvSpPr>
          <p:cNvPr id="21508" name="Oval 1028"/>
          <p:cNvSpPr>
            <a:spLocks noChangeArrowheads="1"/>
          </p:cNvSpPr>
          <p:nvPr/>
        </p:nvSpPr>
        <p:spPr bwMode="auto">
          <a:xfrm>
            <a:off x="3276600" y="3048000"/>
            <a:ext cx="152400" cy="152400"/>
          </a:xfrm>
          <a:prstGeom prst="ellipse">
            <a:avLst/>
          </a:prstGeom>
          <a:solidFill>
            <a:srgbClr val="FF0000"/>
          </a:solidFill>
          <a:ln w="9525">
            <a:solidFill>
              <a:schemeClr val="tx1"/>
            </a:solidFill>
            <a:round/>
            <a:headEnd/>
            <a:tailEnd/>
          </a:ln>
        </p:spPr>
        <p:txBody>
          <a:bodyPr wrap="none" anchor="ctr"/>
          <a:lstStyle/>
          <a:p>
            <a:endParaRPr lang="en-US" sz="1800"/>
          </a:p>
        </p:txBody>
      </p:sp>
      <p:sp>
        <p:nvSpPr>
          <p:cNvPr id="21509" name="Oval 1029"/>
          <p:cNvSpPr>
            <a:spLocks noChangeArrowheads="1"/>
          </p:cNvSpPr>
          <p:nvPr/>
        </p:nvSpPr>
        <p:spPr bwMode="auto">
          <a:xfrm>
            <a:off x="6553200" y="5257800"/>
            <a:ext cx="152400" cy="152400"/>
          </a:xfrm>
          <a:prstGeom prst="ellipse">
            <a:avLst/>
          </a:prstGeom>
          <a:solidFill>
            <a:srgbClr val="FF0000"/>
          </a:solidFill>
          <a:ln w="9525">
            <a:solidFill>
              <a:schemeClr val="tx1"/>
            </a:solidFill>
            <a:round/>
            <a:headEnd/>
            <a:tailEnd/>
          </a:ln>
        </p:spPr>
        <p:txBody>
          <a:bodyPr wrap="none" anchor="ctr"/>
          <a:lstStyle/>
          <a:p>
            <a:endParaRPr lang="en-US" sz="1800"/>
          </a:p>
        </p:txBody>
      </p:sp>
      <p:sp>
        <p:nvSpPr>
          <p:cNvPr id="21510" name="Oval 1030"/>
          <p:cNvSpPr>
            <a:spLocks noChangeArrowheads="1"/>
          </p:cNvSpPr>
          <p:nvPr/>
        </p:nvSpPr>
        <p:spPr bwMode="auto">
          <a:xfrm>
            <a:off x="8686800" y="4953000"/>
            <a:ext cx="152400" cy="152400"/>
          </a:xfrm>
          <a:prstGeom prst="ellipse">
            <a:avLst/>
          </a:prstGeom>
          <a:solidFill>
            <a:srgbClr val="FF0000"/>
          </a:solidFill>
          <a:ln w="9525">
            <a:solidFill>
              <a:schemeClr val="tx1"/>
            </a:solidFill>
            <a:round/>
            <a:headEnd/>
            <a:tailEnd/>
          </a:ln>
        </p:spPr>
        <p:txBody>
          <a:bodyPr wrap="none" anchor="ctr"/>
          <a:lstStyle/>
          <a:p>
            <a:endParaRPr lang="en-US" sz="180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9600" y="304800"/>
            <a:ext cx="767397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spcBef>
                <a:spcPct val="50000"/>
              </a:spcBef>
            </a:pPr>
            <a:r>
              <a:rPr lang="en-US">
                <a:latin typeface="Arial" pitchFamily="34" charset="0"/>
              </a:rPr>
              <a:t>10 outliers from 83: </a:t>
            </a:r>
          </a:p>
          <a:p>
            <a:pPr>
              <a:spcBef>
                <a:spcPct val="50000"/>
              </a:spcBef>
              <a:buFont typeface="Times" charset="0"/>
              <a:buChar char="•"/>
            </a:pPr>
            <a:r>
              <a:rPr lang="en-US">
                <a:latin typeface="Arial" pitchFamily="34" charset="0"/>
              </a:rPr>
              <a:t> 5 sent always for water to the Broad street pump</a:t>
            </a:r>
          </a:p>
          <a:p>
            <a:pPr>
              <a:spcBef>
                <a:spcPct val="50000"/>
              </a:spcBef>
              <a:buFont typeface="Times" charset="0"/>
              <a:buChar char="•"/>
            </a:pPr>
            <a:r>
              <a:rPr lang="en-US">
                <a:latin typeface="Arial" pitchFamily="34" charset="0"/>
              </a:rPr>
              <a:t> 3 were children who went to school close to the pump</a:t>
            </a:r>
          </a:p>
          <a:p>
            <a:pPr>
              <a:spcBef>
                <a:spcPct val="50000"/>
              </a:spcBef>
              <a:buFont typeface="Times" charset="0"/>
              <a:buChar char="•"/>
            </a:pPr>
            <a:endParaRPr lang="en-US">
              <a:latin typeface="Arial" pitchFamily="34" charset="0"/>
            </a:endParaRPr>
          </a:p>
          <a:p>
            <a:pPr>
              <a:spcBef>
                <a:spcPct val="50000"/>
              </a:spcBef>
              <a:buFont typeface="Times" charset="0"/>
              <a:buNone/>
            </a:pPr>
            <a:r>
              <a:rPr lang="en-US">
                <a:latin typeface="Arial" pitchFamily="34" charset="0"/>
              </a:rPr>
              <a:t>From the remaining 73:</a:t>
            </a:r>
          </a:p>
          <a:p>
            <a:pPr>
              <a:spcBef>
                <a:spcPct val="50000"/>
              </a:spcBef>
              <a:buFont typeface="Times" charset="0"/>
              <a:buChar char="•"/>
            </a:pPr>
            <a:r>
              <a:rPr lang="en-US">
                <a:latin typeface="Arial" pitchFamily="34" charset="0"/>
              </a:rPr>
              <a:t> 61 used regularly the Broad street pump water</a:t>
            </a:r>
          </a:p>
          <a:p>
            <a:pPr>
              <a:spcBef>
                <a:spcPct val="50000"/>
              </a:spcBef>
              <a:buFont typeface="Times" charset="0"/>
              <a:buChar char="•"/>
            </a:pPr>
            <a:r>
              <a:rPr lang="en-US">
                <a:latin typeface="Arial" pitchFamily="34" charset="0"/>
              </a:rPr>
              <a:t> 6 could not be confirmed - everybody died</a:t>
            </a:r>
          </a:p>
          <a:p>
            <a:pPr>
              <a:spcBef>
                <a:spcPct val="50000"/>
              </a:spcBef>
              <a:buFont typeface="Times" charset="0"/>
              <a:buChar char="•"/>
            </a:pPr>
            <a:r>
              <a:rPr lang="en-US">
                <a:latin typeface="Arial" pitchFamily="34" charset="0"/>
              </a:rPr>
              <a:t> 6 did not drink from the water</a:t>
            </a:r>
          </a:p>
        </p:txBody>
      </p:sp>
      <p:sp>
        <p:nvSpPr>
          <p:cNvPr id="22531" name="Text Box 3"/>
          <p:cNvSpPr txBox="1">
            <a:spLocks noChangeArrowheads="1"/>
          </p:cNvSpPr>
          <p:nvPr/>
        </p:nvSpPr>
        <p:spPr bwMode="auto">
          <a:xfrm>
            <a:off x="609600" y="5105400"/>
            <a:ext cx="7331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r>
              <a:rPr lang="en-US">
                <a:latin typeface="Arial" pitchFamily="34" charset="0"/>
              </a:rPr>
              <a:t>More outliers (scattered in the city):</a:t>
            </a:r>
          </a:p>
          <a:p>
            <a:pPr>
              <a:buFontTx/>
              <a:buChar char="-"/>
            </a:pPr>
            <a:r>
              <a:rPr lang="en-US">
                <a:latin typeface="Arial" pitchFamily="34" charset="0"/>
              </a:rPr>
              <a:t> cabinet maker worked at Broad street</a:t>
            </a:r>
          </a:p>
          <a:p>
            <a:pPr>
              <a:buFontTx/>
              <a:buChar char="-"/>
            </a:pPr>
            <a:r>
              <a:rPr lang="en-US">
                <a:latin typeface="Arial" pitchFamily="34" charset="0"/>
              </a:rPr>
              <a:t> two ladies who sent for the water</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988" y="152400"/>
            <a:ext cx="6732587"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2400"/>
            <a:ext cx="67056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1027"/>
          <p:cNvSpPr txBox="1">
            <a:spLocks noChangeArrowheads="1"/>
          </p:cNvSpPr>
          <p:nvPr/>
        </p:nvSpPr>
        <p:spPr bwMode="auto">
          <a:xfrm>
            <a:off x="76200" y="190500"/>
            <a:ext cx="23622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14300" algn="l"/>
              </a:tabLst>
              <a:defRPr sz="2400">
                <a:solidFill>
                  <a:schemeClr val="tx1"/>
                </a:solidFill>
                <a:latin typeface="Tahoma" pitchFamily="34" charset="0"/>
                <a:ea typeface="MS PGothic" pitchFamily="34" charset="-128"/>
              </a:defRPr>
            </a:lvl1pPr>
            <a:lvl2pPr marL="742950" indent="-285750" eaLnBrk="0" hangingPunct="0">
              <a:tabLst>
                <a:tab pos="114300" algn="l"/>
              </a:tabLst>
              <a:defRPr sz="2400">
                <a:solidFill>
                  <a:schemeClr val="tx1"/>
                </a:solidFill>
                <a:latin typeface="Tahoma" pitchFamily="34" charset="0"/>
                <a:ea typeface="MS PGothic" pitchFamily="34" charset="-128"/>
              </a:defRPr>
            </a:lvl2pPr>
            <a:lvl3pPr marL="1143000" indent="-228600" eaLnBrk="0" hangingPunct="0">
              <a:tabLst>
                <a:tab pos="114300" algn="l"/>
              </a:tabLst>
              <a:defRPr sz="2400">
                <a:solidFill>
                  <a:schemeClr val="tx1"/>
                </a:solidFill>
                <a:latin typeface="Tahoma" pitchFamily="34" charset="0"/>
                <a:ea typeface="MS PGothic" pitchFamily="34" charset="-128"/>
              </a:defRPr>
            </a:lvl3pPr>
            <a:lvl4pPr marL="1600200" indent="-228600" eaLnBrk="0" hangingPunct="0">
              <a:tabLst>
                <a:tab pos="114300" algn="l"/>
              </a:tabLst>
              <a:defRPr sz="2400">
                <a:solidFill>
                  <a:schemeClr val="tx1"/>
                </a:solidFill>
                <a:latin typeface="Tahoma" pitchFamily="34" charset="0"/>
                <a:ea typeface="MS PGothic" pitchFamily="34" charset="-128"/>
              </a:defRPr>
            </a:lvl4pPr>
            <a:lvl5pPr marL="2057400" indent="-228600" eaLnBrk="0" hangingPunct="0">
              <a:tabLst>
                <a:tab pos="114300" algn="l"/>
              </a:tabLst>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tabLst>
                <a:tab pos="114300" algn="l"/>
              </a:tabLst>
              <a:defRPr sz="2400">
                <a:solidFill>
                  <a:schemeClr val="tx1"/>
                </a:solidFill>
                <a:latin typeface="Tahoma" pitchFamily="34" charset="0"/>
                <a:ea typeface="MS PGothic" pitchFamily="34" charset="-128"/>
              </a:defRPr>
            </a:lvl9pPr>
          </a:lstStyle>
          <a:p>
            <a:r>
              <a:rPr lang="en-US" sz="2000">
                <a:solidFill>
                  <a:srgbClr val="FFA015"/>
                </a:solidFill>
                <a:latin typeface="Arial" pitchFamily="34" charset="0"/>
              </a:rPr>
              <a:t>Brewery:</a:t>
            </a:r>
            <a:endParaRPr lang="en-US" sz="2000">
              <a:latin typeface="Arial" pitchFamily="34" charset="0"/>
            </a:endParaRPr>
          </a:p>
          <a:p>
            <a:r>
              <a:rPr lang="en-US" sz="2000">
                <a:latin typeface="Arial" pitchFamily="34" charset="0"/>
              </a:rPr>
              <a:t>70 worker - none of died from cholera</a:t>
            </a:r>
          </a:p>
          <a:p>
            <a:pPr>
              <a:buFontTx/>
              <a:buChar char="-"/>
            </a:pPr>
            <a:r>
              <a:rPr lang="en-US" sz="2000">
                <a:latin typeface="Arial" pitchFamily="34" charset="0"/>
              </a:rPr>
              <a:t> own well</a:t>
            </a:r>
          </a:p>
          <a:p>
            <a:pPr>
              <a:buFontTx/>
              <a:buChar char="-"/>
            </a:pPr>
            <a:r>
              <a:rPr lang="en-US" sz="2000">
                <a:latin typeface="Arial" pitchFamily="34" charset="0"/>
              </a:rPr>
              <a:t> drank only malt 	liquor</a:t>
            </a:r>
          </a:p>
          <a:p>
            <a:endParaRPr lang="en-US" sz="2000">
              <a:latin typeface="Arial" pitchFamily="34" charset="0"/>
            </a:endParaRPr>
          </a:p>
          <a:p>
            <a:r>
              <a:rPr lang="en-US" sz="2000">
                <a:solidFill>
                  <a:srgbClr val="F9050E"/>
                </a:solidFill>
                <a:latin typeface="Arial" pitchFamily="34" charset="0"/>
              </a:rPr>
              <a:t>Work house:</a:t>
            </a:r>
            <a:endParaRPr lang="en-US" sz="2000">
              <a:latin typeface="Arial" pitchFamily="34" charset="0"/>
            </a:endParaRPr>
          </a:p>
          <a:p>
            <a:r>
              <a:rPr lang="en-US" sz="2000">
                <a:latin typeface="Arial" pitchFamily="34" charset="0"/>
              </a:rPr>
              <a:t>535 inmates - only 5 died from cholera</a:t>
            </a:r>
          </a:p>
          <a:p>
            <a:endParaRPr lang="en-US" sz="2000">
              <a:latin typeface="Arial" pitchFamily="34" charset="0"/>
            </a:endParaRPr>
          </a:p>
          <a:p>
            <a:pPr>
              <a:buFontTx/>
              <a:buChar char="-"/>
            </a:pPr>
            <a:r>
              <a:rPr lang="en-US" sz="2000">
                <a:latin typeface="Arial" pitchFamily="34" charset="0"/>
              </a:rPr>
              <a:t>own pump well 	and junction to 	water works</a:t>
            </a:r>
          </a:p>
          <a:p>
            <a:pPr>
              <a:buFontTx/>
              <a:buChar char="-"/>
            </a:pPr>
            <a:r>
              <a:rPr lang="en-US" sz="2000">
                <a:latin typeface="Arial" pitchFamily="34" charset="0"/>
              </a:rPr>
              <a:t> if they were 		getting water 		from the Broad 	street pump </a:t>
            </a:r>
            <a:r>
              <a:rPr lang="en-US" sz="2000">
                <a:solidFill>
                  <a:srgbClr val="FF3300"/>
                </a:solidFill>
                <a:latin typeface="Arial" pitchFamily="34" charset="0"/>
              </a:rPr>
              <a:t>100</a:t>
            </a:r>
            <a:r>
              <a:rPr lang="en-US" sz="2000">
                <a:latin typeface="Arial" pitchFamily="34" charset="0"/>
              </a:rPr>
              <a:t> 	should have died</a:t>
            </a:r>
          </a:p>
        </p:txBody>
      </p:sp>
      <p:sp>
        <p:nvSpPr>
          <p:cNvPr id="23557" name="Oval 1028"/>
          <p:cNvSpPr>
            <a:spLocks noChangeAspect="1" noChangeArrowheads="1"/>
          </p:cNvSpPr>
          <p:nvPr/>
        </p:nvSpPr>
        <p:spPr bwMode="auto">
          <a:xfrm>
            <a:off x="6172200" y="297180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58" name="Oval 1029"/>
          <p:cNvSpPr>
            <a:spLocks noChangeAspect="1" noChangeArrowheads="1"/>
          </p:cNvSpPr>
          <p:nvPr/>
        </p:nvSpPr>
        <p:spPr bwMode="auto">
          <a:xfrm>
            <a:off x="7716838" y="39878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59" name="Oval 1030"/>
          <p:cNvSpPr>
            <a:spLocks noChangeAspect="1" noChangeArrowheads="1"/>
          </p:cNvSpPr>
          <p:nvPr/>
        </p:nvSpPr>
        <p:spPr bwMode="auto">
          <a:xfrm>
            <a:off x="4703763" y="25273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0" name="Oval 1031"/>
          <p:cNvSpPr>
            <a:spLocks noChangeAspect="1" noChangeArrowheads="1"/>
          </p:cNvSpPr>
          <p:nvPr/>
        </p:nvSpPr>
        <p:spPr bwMode="auto">
          <a:xfrm>
            <a:off x="6518275" y="4452938"/>
            <a:ext cx="36513"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1" name="Oval 1032"/>
          <p:cNvSpPr>
            <a:spLocks noChangeAspect="1" noChangeArrowheads="1"/>
          </p:cNvSpPr>
          <p:nvPr/>
        </p:nvSpPr>
        <p:spPr bwMode="auto">
          <a:xfrm>
            <a:off x="7491413" y="5634038"/>
            <a:ext cx="36512"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2" name="Oval 1033"/>
          <p:cNvSpPr>
            <a:spLocks noChangeAspect="1" noChangeArrowheads="1"/>
          </p:cNvSpPr>
          <p:nvPr/>
        </p:nvSpPr>
        <p:spPr bwMode="auto">
          <a:xfrm>
            <a:off x="5375275" y="4633913"/>
            <a:ext cx="36513" cy="36512"/>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3" name="Oval 1034"/>
          <p:cNvSpPr>
            <a:spLocks noChangeAspect="1" noChangeArrowheads="1"/>
          </p:cNvSpPr>
          <p:nvPr/>
        </p:nvSpPr>
        <p:spPr bwMode="auto">
          <a:xfrm>
            <a:off x="4679950" y="555625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4" name="Oval 1035"/>
          <p:cNvSpPr>
            <a:spLocks noChangeAspect="1" noChangeArrowheads="1"/>
          </p:cNvSpPr>
          <p:nvPr/>
        </p:nvSpPr>
        <p:spPr bwMode="auto">
          <a:xfrm>
            <a:off x="4678363" y="479425"/>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5" name="Oval 1036"/>
          <p:cNvSpPr>
            <a:spLocks noChangeAspect="1" noChangeArrowheads="1"/>
          </p:cNvSpPr>
          <p:nvPr/>
        </p:nvSpPr>
        <p:spPr bwMode="auto">
          <a:xfrm>
            <a:off x="6557963" y="723900"/>
            <a:ext cx="36512"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6" name="Oval 1037"/>
          <p:cNvSpPr>
            <a:spLocks noChangeAspect="1" noChangeArrowheads="1"/>
          </p:cNvSpPr>
          <p:nvPr/>
        </p:nvSpPr>
        <p:spPr bwMode="auto">
          <a:xfrm>
            <a:off x="7150100" y="571500"/>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3567" name="Oval 1038"/>
          <p:cNvSpPr>
            <a:spLocks noChangeAspect="1" noChangeArrowheads="1"/>
          </p:cNvSpPr>
          <p:nvPr/>
        </p:nvSpPr>
        <p:spPr bwMode="auto">
          <a:xfrm>
            <a:off x="8689975" y="3800475"/>
            <a:ext cx="36513" cy="3651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20175" name="Freeform 1039"/>
          <p:cNvSpPr>
            <a:spLocks/>
          </p:cNvSpPr>
          <p:nvPr/>
        </p:nvSpPr>
        <p:spPr bwMode="auto">
          <a:xfrm>
            <a:off x="5334000" y="2014538"/>
            <a:ext cx="685800" cy="609600"/>
          </a:xfrm>
          <a:custGeom>
            <a:avLst/>
            <a:gdLst>
              <a:gd name="T0" fmla="*/ 0 w 432"/>
              <a:gd name="T1" fmla="*/ 2147483647 h 384"/>
              <a:gd name="T2" fmla="*/ 2147483647 w 432"/>
              <a:gd name="T3" fmla="*/ 0 h 384"/>
              <a:gd name="T4" fmla="*/ 2147483647 w 432"/>
              <a:gd name="T5" fmla="*/ 2147483647 h 384"/>
              <a:gd name="T6" fmla="*/ 2147483647 w 432"/>
              <a:gd name="T7" fmla="*/ 2147483647 h 384"/>
              <a:gd name="T8" fmla="*/ 0 w 432"/>
              <a:gd name="T9" fmla="*/ 2147483647 h 384"/>
              <a:gd name="T10" fmla="*/ 0 60000 65536"/>
              <a:gd name="T11" fmla="*/ 0 60000 65536"/>
              <a:gd name="T12" fmla="*/ 0 60000 65536"/>
              <a:gd name="T13" fmla="*/ 0 60000 65536"/>
              <a:gd name="T14" fmla="*/ 0 60000 65536"/>
              <a:gd name="T15" fmla="*/ 0 w 432"/>
              <a:gd name="T16" fmla="*/ 0 h 384"/>
              <a:gd name="T17" fmla="*/ 432 w 432"/>
              <a:gd name="T18" fmla="*/ 384 h 384"/>
            </a:gdLst>
            <a:ahLst/>
            <a:cxnLst>
              <a:cxn ang="T10">
                <a:pos x="T0" y="T1"/>
              </a:cxn>
              <a:cxn ang="T11">
                <a:pos x="T2" y="T3"/>
              </a:cxn>
              <a:cxn ang="T12">
                <a:pos x="T4" y="T5"/>
              </a:cxn>
              <a:cxn ang="T13">
                <a:pos x="T6" y="T7"/>
              </a:cxn>
              <a:cxn ang="T14">
                <a:pos x="T8" y="T9"/>
              </a:cxn>
            </a:cxnLst>
            <a:rect l="T15" t="T16" r="T17" b="T18"/>
            <a:pathLst>
              <a:path w="432" h="384">
                <a:moveTo>
                  <a:pt x="0" y="144"/>
                </a:moveTo>
                <a:lnTo>
                  <a:pt x="336" y="0"/>
                </a:lnTo>
                <a:lnTo>
                  <a:pt x="432" y="240"/>
                </a:lnTo>
                <a:lnTo>
                  <a:pt x="96" y="384"/>
                </a:lnTo>
                <a:lnTo>
                  <a:pt x="0" y="144"/>
                </a:lnTo>
                <a:close/>
              </a:path>
            </a:pathLst>
          </a:custGeom>
          <a:solidFill>
            <a:srgbClr val="FF0000">
              <a:alpha val="29019"/>
            </a:srgbClr>
          </a:solidFill>
          <a:ln w="9525">
            <a:solidFill>
              <a:schemeClr val="tx1"/>
            </a:solidFill>
            <a:round/>
            <a:headEnd/>
            <a:tailEnd/>
          </a:ln>
        </p:spPr>
        <p:txBody>
          <a:bodyPr wrap="none" anchor="ctr"/>
          <a:lstStyle/>
          <a:p>
            <a:endParaRPr lang="en-US"/>
          </a:p>
        </p:txBody>
      </p:sp>
      <p:sp>
        <p:nvSpPr>
          <p:cNvPr id="220176" name="Freeform 1040"/>
          <p:cNvSpPr>
            <a:spLocks/>
          </p:cNvSpPr>
          <p:nvPr/>
        </p:nvSpPr>
        <p:spPr bwMode="auto">
          <a:xfrm>
            <a:off x="6578600" y="2781300"/>
            <a:ext cx="304800" cy="390525"/>
          </a:xfrm>
          <a:custGeom>
            <a:avLst/>
            <a:gdLst>
              <a:gd name="T0" fmla="*/ 0 w 192"/>
              <a:gd name="T1" fmla="*/ 2147483647 h 246"/>
              <a:gd name="T2" fmla="*/ 2147483647 w 192"/>
              <a:gd name="T3" fmla="*/ 0 h 246"/>
              <a:gd name="T4" fmla="*/ 2147483647 w 192"/>
              <a:gd name="T5" fmla="*/ 2147483647 h 246"/>
              <a:gd name="T6" fmla="*/ 2147483647 w 192"/>
              <a:gd name="T7" fmla="*/ 2147483647 h 246"/>
              <a:gd name="T8" fmla="*/ 0 w 192"/>
              <a:gd name="T9" fmla="*/ 2147483647 h 246"/>
              <a:gd name="T10" fmla="*/ 0 60000 65536"/>
              <a:gd name="T11" fmla="*/ 0 60000 65536"/>
              <a:gd name="T12" fmla="*/ 0 60000 65536"/>
              <a:gd name="T13" fmla="*/ 0 60000 65536"/>
              <a:gd name="T14" fmla="*/ 0 60000 65536"/>
              <a:gd name="T15" fmla="*/ 0 w 192"/>
              <a:gd name="T16" fmla="*/ 0 h 246"/>
              <a:gd name="T17" fmla="*/ 192 w 192"/>
              <a:gd name="T18" fmla="*/ 246 h 246"/>
            </a:gdLst>
            <a:ahLst/>
            <a:cxnLst>
              <a:cxn ang="T10">
                <a:pos x="T0" y="T1"/>
              </a:cxn>
              <a:cxn ang="T11">
                <a:pos x="T2" y="T3"/>
              </a:cxn>
              <a:cxn ang="T12">
                <a:pos x="T4" y="T5"/>
              </a:cxn>
              <a:cxn ang="T13">
                <a:pos x="T6" y="T7"/>
              </a:cxn>
              <a:cxn ang="T14">
                <a:pos x="T8" y="T9"/>
              </a:cxn>
            </a:cxnLst>
            <a:rect l="T15" t="T16" r="T17" b="T18"/>
            <a:pathLst>
              <a:path w="192" h="246">
                <a:moveTo>
                  <a:pt x="0" y="46"/>
                </a:moveTo>
                <a:lnTo>
                  <a:pt x="102" y="0"/>
                </a:lnTo>
                <a:lnTo>
                  <a:pt x="192" y="192"/>
                </a:lnTo>
                <a:lnTo>
                  <a:pt x="96" y="246"/>
                </a:lnTo>
                <a:lnTo>
                  <a:pt x="0" y="46"/>
                </a:lnTo>
                <a:close/>
              </a:path>
            </a:pathLst>
          </a:custGeom>
          <a:solidFill>
            <a:srgbClr val="FF6600">
              <a:alpha val="54901"/>
            </a:srgbClr>
          </a:solidFill>
          <a:ln w="9525">
            <a:solidFill>
              <a:srgbClr val="FF6600"/>
            </a:solidFill>
            <a:round/>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ChangeArrowheads="1"/>
          </p:cNvSpPr>
          <p:nvPr/>
        </p:nvSpPr>
        <p:spPr bwMode="auto">
          <a:xfrm>
            <a:off x="0" y="2133600"/>
            <a:ext cx="9144000" cy="4724400"/>
          </a:xfrm>
          <a:prstGeom prst="rect">
            <a:avLst/>
          </a:prstGeom>
          <a:solidFill>
            <a:schemeClr val="tx1"/>
          </a:solidFill>
          <a:ln w="9525">
            <a:solidFill>
              <a:schemeClr val="tx1"/>
            </a:solidFill>
            <a:miter lim="800000"/>
            <a:headEnd/>
            <a:tailEnd/>
          </a:ln>
        </p:spPr>
        <p:txBody>
          <a:bodyPr wrap="none" anchor="ctr"/>
          <a:lstStyle/>
          <a:p>
            <a:endParaRPr lang="en-US" sz="1800"/>
          </a:p>
        </p:txBody>
      </p:sp>
      <p:sp>
        <p:nvSpPr>
          <p:cNvPr id="24579" name="Text Box 2"/>
          <p:cNvSpPr txBox="1">
            <a:spLocks noChangeArrowheads="1"/>
          </p:cNvSpPr>
          <p:nvPr/>
        </p:nvSpPr>
        <p:spPr bwMode="auto">
          <a:xfrm>
            <a:off x="304800" y="228600"/>
            <a:ext cx="8763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spcBef>
                <a:spcPct val="50000"/>
              </a:spcBef>
              <a:buFont typeface="Times" charset="0"/>
              <a:buNone/>
            </a:pPr>
            <a:r>
              <a:rPr lang="en-US">
                <a:latin typeface="Arial" pitchFamily="34" charset="0"/>
              </a:rPr>
              <a:t>Sept 7, The Board of Guardians ordered to remove the handle</a:t>
            </a:r>
          </a:p>
          <a:p>
            <a:pPr>
              <a:spcBef>
                <a:spcPct val="50000"/>
              </a:spcBef>
              <a:buFont typeface="Times" charset="0"/>
              <a:buNone/>
            </a:pPr>
            <a:r>
              <a:rPr lang="en-US">
                <a:solidFill>
                  <a:srgbClr val="F9050E"/>
                </a:solidFill>
                <a:latin typeface="Arial" pitchFamily="34" charset="0"/>
              </a:rPr>
              <a:t>The epidemic soon ended</a:t>
            </a:r>
            <a:endParaRPr lang="en-US">
              <a:latin typeface="Arial" pitchFamily="34" charset="0"/>
            </a:endParaRPr>
          </a:p>
          <a:p>
            <a:pPr>
              <a:spcBef>
                <a:spcPct val="50000"/>
              </a:spcBef>
            </a:pPr>
            <a:r>
              <a:rPr lang="en-US">
                <a:latin typeface="Arial" pitchFamily="34" charset="0"/>
              </a:rPr>
              <a:t>Changed the assumption on how cholera is spreading (previously it was assumed that through air)</a:t>
            </a:r>
          </a:p>
        </p:txBody>
      </p:sp>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0400"/>
            <a:ext cx="57658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362200"/>
            <a:ext cx="65024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962400"/>
            <a:ext cx="31369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animEffect transition="in" filter="wipe(left)">
                                      <p:cBhvr>
                                        <p:cTn id="7" dur="500"/>
                                        <p:tgtEl>
                                          <p:spTgt spid="212996"/>
                                        </p:tgtEl>
                                      </p:cBhvr>
                                    </p:animEffect>
                                  </p:childTnLst>
                                </p:cTn>
                              </p:par>
                              <p:par>
                                <p:cTn id="8" presetID="22" presetClass="entr" presetSubtype="8" fill="hold" nodeType="withEffect">
                                  <p:stCondLst>
                                    <p:cond delay="0"/>
                                  </p:stCondLst>
                                  <p:childTnLst>
                                    <p:set>
                                      <p:cBhvr>
                                        <p:cTn id="9" dur="1" fill="hold">
                                          <p:stCondLst>
                                            <p:cond delay="0"/>
                                          </p:stCondLst>
                                        </p:cTn>
                                        <p:tgtEl>
                                          <p:spTgt spid="212997"/>
                                        </p:tgtEl>
                                        <p:attrNameLst>
                                          <p:attrName>style.visibility</p:attrName>
                                        </p:attrNameLst>
                                      </p:cBhvr>
                                      <p:to>
                                        <p:strVal val="visible"/>
                                      </p:to>
                                    </p:set>
                                    <p:animEffect transition="in" filter="wipe(left)">
                                      <p:cBhvr>
                                        <p:cTn id="10"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ChangeArrowheads="1"/>
          </p:cNvSpPr>
          <p:nvPr/>
        </p:nvSpPr>
        <p:spPr bwMode="auto">
          <a:xfrm>
            <a:off x="0" y="685800"/>
            <a:ext cx="9144000" cy="5105400"/>
          </a:xfrm>
          <a:prstGeom prst="rect">
            <a:avLst/>
          </a:prstGeom>
          <a:solidFill>
            <a:schemeClr val="tx1"/>
          </a:solidFill>
          <a:ln w="9525">
            <a:solidFill>
              <a:schemeClr val="tx1"/>
            </a:solidFill>
            <a:miter lim="800000"/>
            <a:headEnd/>
            <a:tailEnd/>
          </a:ln>
        </p:spPr>
        <p:txBody>
          <a:bodyPr wrap="none" anchor="ctr"/>
          <a:lstStyle/>
          <a:p>
            <a:endParaRPr lang="en-US" sz="1800"/>
          </a:p>
        </p:txBody>
      </p:sp>
      <p:pic>
        <p:nvPicPr>
          <p:cNvPr id="256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44529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3276600"/>
            <a:ext cx="46101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6" name="Rectangle 6"/>
          <p:cNvSpPr>
            <a:spLocks noChangeArrowheads="1"/>
          </p:cNvSpPr>
          <p:nvPr/>
        </p:nvSpPr>
        <p:spPr bwMode="auto">
          <a:xfrm>
            <a:off x="0" y="2590800"/>
            <a:ext cx="4572000" cy="3200400"/>
          </a:xfrm>
          <a:prstGeom prst="rect">
            <a:avLst/>
          </a:prstGeom>
          <a:solidFill>
            <a:schemeClr val="tx1"/>
          </a:solidFill>
          <a:ln w="9525">
            <a:solidFill>
              <a:schemeClr val="tx1"/>
            </a:solidFill>
            <a:miter lim="800000"/>
            <a:headEnd/>
            <a:tailEnd/>
          </a:ln>
        </p:spPr>
        <p:txBody>
          <a:bodyPr wrap="none" anchor="ctr"/>
          <a:lstStyle/>
          <a:p>
            <a:endParaRPr lang="en-US" sz="1800"/>
          </a:p>
        </p:txBody>
      </p:sp>
      <p:sp>
        <p:nvSpPr>
          <p:cNvPr id="215047" name="Rectangle 7"/>
          <p:cNvSpPr>
            <a:spLocks noChangeArrowheads="1"/>
          </p:cNvSpPr>
          <p:nvPr/>
        </p:nvSpPr>
        <p:spPr bwMode="auto">
          <a:xfrm>
            <a:off x="4572000" y="2590800"/>
            <a:ext cx="4572000" cy="3200400"/>
          </a:xfrm>
          <a:prstGeom prst="rect">
            <a:avLst/>
          </a:prstGeom>
          <a:solidFill>
            <a:schemeClr val="tx1"/>
          </a:solidFill>
          <a:ln w="9525">
            <a:solidFill>
              <a:schemeClr val="tx1"/>
            </a:solidFill>
            <a:miter lim="800000"/>
            <a:headEnd/>
            <a:tailEnd/>
          </a:ln>
        </p:spPr>
        <p:txBody>
          <a:bodyPr wrap="none" anchor="ctr"/>
          <a:lstStyle/>
          <a:p>
            <a:endParaRPr lang="en-US" sz="1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2" fill="hold" grpId="0" nodeType="clickEffect">
                                  <p:stCondLst>
                                    <p:cond delay="0"/>
                                  </p:stCondLst>
                                  <p:childTnLst>
                                    <p:animEffect transition="out" filter="wipe(right)">
                                      <p:cBhvr>
                                        <p:cTn id="6" dur="500"/>
                                        <p:tgtEl>
                                          <p:spTgt spid="215046"/>
                                        </p:tgtEl>
                                      </p:cBhvr>
                                    </p:animEffect>
                                    <p:set>
                                      <p:cBhvr>
                                        <p:cTn id="7" dur="1" fill="hold">
                                          <p:stCondLst>
                                            <p:cond delay="499"/>
                                          </p:stCondLst>
                                        </p:cTn>
                                        <p:tgtEl>
                                          <p:spTgt spid="21504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2" fill="hold" grpId="0" nodeType="clickEffect">
                                  <p:stCondLst>
                                    <p:cond delay="0"/>
                                  </p:stCondLst>
                                  <p:childTnLst>
                                    <p:animEffect transition="out" filter="wipe(right)">
                                      <p:cBhvr>
                                        <p:cTn id="11" dur="500"/>
                                        <p:tgtEl>
                                          <p:spTgt spid="215047"/>
                                        </p:tgtEl>
                                      </p:cBhvr>
                                    </p:animEffect>
                                    <p:set>
                                      <p:cBhvr>
                                        <p:cTn id="12" dur="1" fill="hold">
                                          <p:stCondLst>
                                            <p:cond delay="499"/>
                                          </p:stCondLst>
                                        </p:cTn>
                                        <p:tgtEl>
                                          <p:spTgt spid="2150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animBg="1"/>
      <p:bldP spid="2150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8"/>
          <p:cNvSpPr>
            <a:spLocks noChangeArrowheads="1"/>
          </p:cNvSpPr>
          <p:nvPr/>
        </p:nvSpPr>
        <p:spPr bwMode="auto">
          <a:xfrm>
            <a:off x="228600" y="762000"/>
            <a:ext cx="8610600" cy="4724400"/>
          </a:xfrm>
          <a:prstGeom prst="rect">
            <a:avLst/>
          </a:prstGeom>
          <a:solidFill>
            <a:schemeClr val="tx1"/>
          </a:solidFill>
          <a:ln w="9525">
            <a:solidFill>
              <a:schemeClr val="tx1"/>
            </a:solidFill>
            <a:miter lim="800000"/>
            <a:headEnd/>
            <a:tailEnd/>
          </a:ln>
        </p:spPr>
        <p:txBody>
          <a:bodyPr wrap="none" anchor="ctr"/>
          <a:lstStyle/>
          <a:p>
            <a:endParaRPr lang="en-US" sz="1800"/>
          </a:p>
        </p:txBody>
      </p:sp>
      <p:pic>
        <p:nvPicPr>
          <p:cNvPr id="26627"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46101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43000"/>
            <a:ext cx="33782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0"/>
          <p:cNvSpPr txBox="1">
            <a:spLocks noChangeArrowheads="1"/>
          </p:cNvSpPr>
          <p:nvPr/>
        </p:nvSpPr>
        <p:spPr bwMode="auto">
          <a:xfrm>
            <a:off x="152400" y="1295400"/>
            <a:ext cx="4779963"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a:t>The dot map fail to take into account living in the area</a:t>
            </a:r>
          </a:p>
          <a:p>
            <a:pPr eaLnBrk="1" hangingPunct="1"/>
            <a:endParaRPr lang="en-US" sz="1800"/>
          </a:p>
          <a:p>
            <a:pPr eaLnBrk="1" hangingPunct="1"/>
            <a:r>
              <a:rPr lang="en-US" sz="1800"/>
              <a:t>Dot map does not show the population based rates </a:t>
            </a:r>
          </a:p>
          <a:p>
            <a:pPr eaLnBrk="1" hangingPunct="1"/>
            <a:endParaRPr lang="en-US" sz="1800"/>
          </a:p>
          <a:p>
            <a:pPr eaLnBrk="1" hangingPunct="1"/>
            <a:r>
              <a:rPr lang="en-US" sz="1800"/>
              <a:t>Aggregation by area can mask or even distort the true story of the data</a:t>
            </a:r>
          </a:p>
        </p:txBody>
      </p:sp>
      <p:sp>
        <p:nvSpPr>
          <p:cNvPr id="27651" name="Text Box 21"/>
          <p:cNvSpPr txBox="1">
            <a:spLocks noChangeArrowheads="1"/>
          </p:cNvSpPr>
          <p:nvPr/>
        </p:nvSpPr>
        <p:spPr bwMode="auto">
          <a:xfrm>
            <a:off x="76200" y="304800"/>
            <a:ext cx="388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a:t>Assessment of errors in the graphics</a:t>
            </a:r>
          </a:p>
        </p:txBody>
      </p:sp>
      <p:grpSp>
        <p:nvGrpSpPr>
          <p:cNvPr id="27652" name="Group 42"/>
          <p:cNvGrpSpPr>
            <a:grpSpLocks/>
          </p:cNvGrpSpPr>
          <p:nvPr/>
        </p:nvGrpSpPr>
        <p:grpSpPr bwMode="auto">
          <a:xfrm>
            <a:off x="4859338" y="188913"/>
            <a:ext cx="4105275" cy="3887787"/>
            <a:chOff x="1536" y="96"/>
            <a:chExt cx="4242" cy="3954"/>
          </a:xfrm>
        </p:grpSpPr>
        <p:pic>
          <p:nvPicPr>
            <p:cNvPr id="27659"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 y="96"/>
              <a:ext cx="4240" cy="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96"/>
              <a:ext cx="4224" cy="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Oval 29"/>
            <p:cNvSpPr>
              <a:spLocks noChangeAspect="1" noChangeArrowheads="1"/>
            </p:cNvSpPr>
            <p:nvPr/>
          </p:nvSpPr>
          <p:spPr bwMode="auto">
            <a:xfrm>
              <a:off x="3888" y="1872"/>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2" name="Oval 30"/>
            <p:cNvSpPr>
              <a:spLocks noChangeAspect="1" noChangeArrowheads="1"/>
            </p:cNvSpPr>
            <p:nvPr/>
          </p:nvSpPr>
          <p:spPr bwMode="auto">
            <a:xfrm>
              <a:off x="4861" y="2512"/>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3" name="Oval 31"/>
            <p:cNvSpPr>
              <a:spLocks noChangeAspect="1" noChangeArrowheads="1"/>
            </p:cNvSpPr>
            <p:nvPr/>
          </p:nvSpPr>
          <p:spPr bwMode="auto">
            <a:xfrm>
              <a:off x="2963" y="1592"/>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4" name="Oval 32"/>
            <p:cNvSpPr>
              <a:spLocks noChangeAspect="1" noChangeArrowheads="1"/>
            </p:cNvSpPr>
            <p:nvPr/>
          </p:nvSpPr>
          <p:spPr bwMode="auto">
            <a:xfrm>
              <a:off x="4106" y="2805"/>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5" name="Oval 33"/>
            <p:cNvSpPr>
              <a:spLocks noChangeAspect="1" noChangeArrowheads="1"/>
            </p:cNvSpPr>
            <p:nvPr/>
          </p:nvSpPr>
          <p:spPr bwMode="auto">
            <a:xfrm>
              <a:off x="4719" y="3549"/>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6" name="Oval 34"/>
            <p:cNvSpPr>
              <a:spLocks noChangeAspect="1" noChangeArrowheads="1"/>
            </p:cNvSpPr>
            <p:nvPr/>
          </p:nvSpPr>
          <p:spPr bwMode="auto">
            <a:xfrm>
              <a:off x="3386" y="2919"/>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7" name="Oval 35"/>
            <p:cNvSpPr>
              <a:spLocks noChangeAspect="1" noChangeArrowheads="1"/>
            </p:cNvSpPr>
            <p:nvPr/>
          </p:nvSpPr>
          <p:spPr bwMode="auto">
            <a:xfrm>
              <a:off x="2948" y="3500"/>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8" name="Oval 36"/>
            <p:cNvSpPr>
              <a:spLocks noChangeAspect="1" noChangeArrowheads="1"/>
            </p:cNvSpPr>
            <p:nvPr/>
          </p:nvSpPr>
          <p:spPr bwMode="auto">
            <a:xfrm>
              <a:off x="2947" y="302"/>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69" name="Oval 37"/>
            <p:cNvSpPr>
              <a:spLocks noChangeAspect="1" noChangeArrowheads="1"/>
            </p:cNvSpPr>
            <p:nvPr/>
          </p:nvSpPr>
          <p:spPr bwMode="auto">
            <a:xfrm>
              <a:off x="4131" y="456"/>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70" name="Oval 38"/>
            <p:cNvSpPr>
              <a:spLocks noChangeAspect="1" noChangeArrowheads="1"/>
            </p:cNvSpPr>
            <p:nvPr/>
          </p:nvSpPr>
          <p:spPr bwMode="auto">
            <a:xfrm>
              <a:off x="4504" y="360"/>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71" name="Oval 39"/>
            <p:cNvSpPr>
              <a:spLocks noChangeAspect="1" noChangeArrowheads="1"/>
            </p:cNvSpPr>
            <p:nvPr/>
          </p:nvSpPr>
          <p:spPr bwMode="auto">
            <a:xfrm>
              <a:off x="5474" y="2394"/>
              <a:ext cx="23" cy="23"/>
            </a:xfrm>
            <a:prstGeom prst="ellipse">
              <a:avLst/>
            </a:prstGeom>
            <a:solidFill>
              <a:srgbClr val="FF0000"/>
            </a:solidFill>
            <a:ln w="9525">
              <a:solidFill>
                <a:srgbClr val="FF0000"/>
              </a:solidFill>
              <a:round/>
              <a:headEnd/>
              <a:tailEnd/>
            </a:ln>
          </p:spPr>
          <p:txBody>
            <a:bodyPr wrap="none" anchor="ctr"/>
            <a:lstStyle/>
            <a:p>
              <a:pPr algn="ctr" eaLnBrk="0" hangingPunct="0"/>
              <a:endParaRPr lang="en-US">
                <a:latin typeface="Arial" pitchFamily="34" charset="0"/>
              </a:endParaRPr>
            </a:p>
          </p:txBody>
        </p:sp>
        <p:sp>
          <p:nvSpPr>
            <p:cNvPr id="27672" name="Freeform 40"/>
            <p:cNvSpPr>
              <a:spLocks/>
            </p:cNvSpPr>
            <p:nvPr/>
          </p:nvSpPr>
          <p:spPr bwMode="auto">
            <a:xfrm>
              <a:off x="3360" y="1269"/>
              <a:ext cx="432" cy="384"/>
            </a:xfrm>
            <a:custGeom>
              <a:avLst/>
              <a:gdLst>
                <a:gd name="T0" fmla="*/ 0 w 432"/>
                <a:gd name="T1" fmla="*/ 144 h 384"/>
                <a:gd name="T2" fmla="*/ 336 w 432"/>
                <a:gd name="T3" fmla="*/ 0 h 384"/>
                <a:gd name="T4" fmla="*/ 432 w 432"/>
                <a:gd name="T5" fmla="*/ 240 h 384"/>
                <a:gd name="T6" fmla="*/ 96 w 432"/>
                <a:gd name="T7" fmla="*/ 384 h 384"/>
                <a:gd name="T8" fmla="*/ 0 w 432"/>
                <a:gd name="T9" fmla="*/ 144 h 384"/>
                <a:gd name="T10" fmla="*/ 0 60000 65536"/>
                <a:gd name="T11" fmla="*/ 0 60000 65536"/>
                <a:gd name="T12" fmla="*/ 0 60000 65536"/>
                <a:gd name="T13" fmla="*/ 0 60000 65536"/>
                <a:gd name="T14" fmla="*/ 0 60000 65536"/>
                <a:gd name="T15" fmla="*/ 0 w 432"/>
                <a:gd name="T16" fmla="*/ 0 h 384"/>
                <a:gd name="T17" fmla="*/ 432 w 432"/>
                <a:gd name="T18" fmla="*/ 384 h 384"/>
              </a:gdLst>
              <a:ahLst/>
              <a:cxnLst>
                <a:cxn ang="T10">
                  <a:pos x="T0" y="T1"/>
                </a:cxn>
                <a:cxn ang="T11">
                  <a:pos x="T2" y="T3"/>
                </a:cxn>
                <a:cxn ang="T12">
                  <a:pos x="T4" y="T5"/>
                </a:cxn>
                <a:cxn ang="T13">
                  <a:pos x="T6" y="T7"/>
                </a:cxn>
                <a:cxn ang="T14">
                  <a:pos x="T8" y="T9"/>
                </a:cxn>
              </a:cxnLst>
              <a:rect l="T15" t="T16" r="T17" b="T18"/>
              <a:pathLst>
                <a:path w="432" h="384">
                  <a:moveTo>
                    <a:pt x="0" y="144"/>
                  </a:moveTo>
                  <a:lnTo>
                    <a:pt x="336" y="0"/>
                  </a:lnTo>
                  <a:lnTo>
                    <a:pt x="432" y="240"/>
                  </a:lnTo>
                  <a:lnTo>
                    <a:pt x="96" y="384"/>
                  </a:lnTo>
                  <a:lnTo>
                    <a:pt x="0" y="144"/>
                  </a:lnTo>
                  <a:close/>
                </a:path>
              </a:pathLst>
            </a:custGeom>
            <a:solidFill>
              <a:srgbClr val="FF0000">
                <a:alpha val="29019"/>
              </a:srgbClr>
            </a:solidFill>
            <a:ln w="9525">
              <a:solidFill>
                <a:schemeClr val="tx1"/>
              </a:solidFill>
              <a:round/>
              <a:headEnd/>
              <a:tailEnd/>
            </a:ln>
          </p:spPr>
          <p:txBody>
            <a:bodyPr wrap="none" anchor="ctr"/>
            <a:lstStyle/>
            <a:p>
              <a:endParaRPr lang="en-US"/>
            </a:p>
          </p:txBody>
        </p:sp>
        <p:sp>
          <p:nvSpPr>
            <p:cNvPr id="27673" name="Freeform 41"/>
            <p:cNvSpPr>
              <a:spLocks/>
            </p:cNvSpPr>
            <p:nvPr/>
          </p:nvSpPr>
          <p:spPr bwMode="auto">
            <a:xfrm>
              <a:off x="4144" y="1752"/>
              <a:ext cx="192" cy="246"/>
            </a:xfrm>
            <a:custGeom>
              <a:avLst/>
              <a:gdLst>
                <a:gd name="T0" fmla="*/ 0 w 192"/>
                <a:gd name="T1" fmla="*/ 46 h 246"/>
                <a:gd name="T2" fmla="*/ 102 w 192"/>
                <a:gd name="T3" fmla="*/ 0 h 246"/>
                <a:gd name="T4" fmla="*/ 192 w 192"/>
                <a:gd name="T5" fmla="*/ 192 h 246"/>
                <a:gd name="T6" fmla="*/ 96 w 192"/>
                <a:gd name="T7" fmla="*/ 246 h 246"/>
                <a:gd name="T8" fmla="*/ 0 w 192"/>
                <a:gd name="T9" fmla="*/ 46 h 246"/>
                <a:gd name="T10" fmla="*/ 0 60000 65536"/>
                <a:gd name="T11" fmla="*/ 0 60000 65536"/>
                <a:gd name="T12" fmla="*/ 0 60000 65536"/>
                <a:gd name="T13" fmla="*/ 0 60000 65536"/>
                <a:gd name="T14" fmla="*/ 0 60000 65536"/>
                <a:gd name="T15" fmla="*/ 0 w 192"/>
                <a:gd name="T16" fmla="*/ 0 h 246"/>
                <a:gd name="T17" fmla="*/ 192 w 192"/>
                <a:gd name="T18" fmla="*/ 246 h 246"/>
              </a:gdLst>
              <a:ahLst/>
              <a:cxnLst>
                <a:cxn ang="T10">
                  <a:pos x="T0" y="T1"/>
                </a:cxn>
                <a:cxn ang="T11">
                  <a:pos x="T2" y="T3"/>
                </a:cxn>
                <a:cxn ang="T12">
                  <a:pos x="T4" y="T5"/>
                </a:cxn>
                <a:cxn ang="T13">
                  <a:pos x="T6" y="T7"/>
                </a:cxn>
                <a:cxn ang="T14">
                  <a:pos x="T8" y="T9"/>
                </a:cxn>
              </a:cxnLst>
              <a:rect l="T15" t="T16" r="T17" b="T18"/>
              <a:pathLst>
                <a:path w="192" h="246">
                  <a:moveTo>
                    <a:pt x="0" y="46"/>
                  </a:moveTo>
                  <a:lnTo>
                    <a:pt x="102" y="0"/>
                  </a:lnTo>
                  <a:lnTo>
                    <a:pt x="192" y="192"/>
                  </a:lnTo>
                  <a:lnTo>
                    <a:pt x="96" y="246"/>
                  </a:lnTo>
                  <a:lnTo>
                    <a:pt x="0" y="46"/>
                  </a:lnTo>
                  <a:close/>
                </a:path>
              </a:pathLst>
            </a:custGeom>
            <a:solidFill>
              <a:srgbClr val="FF6600">
                <a:alpha val="54901"/>
              </a:srgbClr>
            </a:solidFill>
            <a:ln w="9525">
              <a:solidFill>
                <a:srgbClr val="FF6600"/>
              </a:solidFill>
              <a:round/>
              <a:headEnd/>
              <a:tailEnd/>
            </a:ln>
          </p:spPr>
          <p:txBody>
            <a:bodyPr wrap="none" anchor="ctr"/>
            <a:lstStyle/>
            <a:p>
              <a:endParaRPr lang="en-US"/>
            </a:p>
          </p:txBody>
        </p:sp>
      </p:grpSp>
      <p:pic>
        <p:nvPicPr>
          <p:cNvPr id="27653"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72200"/>
            <a:ext cx="27003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221163"/>
            <a:ext cx="18875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221163"/>
            <a:ext cx="1930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6161088"/>
            <a:ext cx="259238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6165850"/>
            <a:ext cx="280828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4292600"/>
            <a:ext cx="19304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628775"/>
            <a:ext cx="4787900"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3"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1628775"/>
            <a:ext cx="402113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4" name="Rectangle 1030"/>
          <p:cNvSpPr>
            <a:spLocks noChangeArrowheads="1"/>
          </p:cNvSpPr>
          <p:nvPr/>
        </p:nvSpPr>
        <p:spPr bwMode="auto">
          <a:xfrm>
            <a:off x="468313" y="188913"/>
            <a:ext cx="8229600" cy="1371600"/>
          </a:xfrm>
          <a:prstGeom prst="rect">
            <a:avLst/>
          </a:prstGeom>
          <a:noFill/>
          <a:ln>
            <a:noFill/>
          </a:ln>
          <a:effectLst/>
          <a:extLst/>
        </p:spPr>
        <p:txBody>
          <a:bodyPr anchor="ctr"/>
          <a:lstStyle/>
          <a:p>
            <a:pPr algn="ctr">
              <a:defRPr/>
            </a:pPr>
            <a:r>
              <a:rPr lang="en-US" sz="4400">
                <a:solidFill>
                  <a:schemeClr val="tx2"/>
                </a:solidFill>
                <a:effectLst>
                  <a:outerShdw blurRad="38100" dist="38100" dir="2700000" algn="tl">
                    <a:srgbClr val="000000"/>
                  </a:outerShdw>
                </a:effectLst>
              </a:rPr>
              <a:t>Transformations</a:t>
            </a:r>
          </a:p>
        </p:txBody>
      </p:sp>
    </p:spTree>
    <p:extLst>
      <p:ext uri="{BB962C8B-B14F-4D97-AF65-F5344CB8AC3E}">
        <p14:creationId xmlns:p14="http://schemas.microsoft.com/office/powerpoint/2010/main" val="810810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5413"/>
                                        </p:tgtEl>
                                        <p:attrNameLst>
                                          <p:attrName>style.visibility</p:attrName>
                                        </p:attrNameLst>
                                      </p:cBhvr>
                                      <p:to>
                                        <p:strVal val="visible"/>
                                      </p:to>
                                    </p:set>
                                    <p:animEffect transition="in" filter="wipe(down)">
                                      <p:cBhvr>
                                        <p:cTn id="7" dur="500"/>
                                        <p:tgtEl>
                                          <p:spTgt spid="145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539750" y="466725"/>
            <a:ext cx="7993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endParaRPr lang="en-US" sz="1800"/>
          </a:p>
        </p:txBody>
      </p:sp>
      <p:sp>
        <p:nvSpPr>
          <p:cNvPr id="4099" name="Text Box 5"/>
          <p:cNvSpPr txBox="1">
            <a:spLocks noChangeArrowheads="1"/>
          </p:cNvSpPr>
          <p:nvPr/>
        </p:nvSpPr>
        <p:spPr bwMode="auto">
          <a:xfrm>
            <a:off x="395288" y="765175"/>
            <a:ext cx="8208962" cy="286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b="1" dirty="0"/>
              <a:t>Comments:</a:t>
            </a:r>
            <a:r>
              <a:rPr lang="en-US" sz="1800" dirty="0"/>
              <a:t> 	</a:t>
            </a:r>
          </a:p>
          <a:p>
            <a:pPr eaLnBrk="1" hangingPunct="1">
              <a:buFontTx/>
              <a:buChar char="•"/>
            </a:pPr>
            <a:r>
              <a:rPr lang="en-US" sz="1800" dirty="0"/>
              <a:t>Bring your calculator (laptop) to every class </a:t>
            </a:r>
          </a:p>
          <a:p>
            <a:pPr eaLnBrk="1" hangingPunct="1">
              <a:buFontTx/>
              <a:buChar char="•"/>
            </a:pPr>
            <a:r>
              <a:rPr lang="en-US" sz="1800" dirty="0"/>
              <a:t>Bring your book and the statistical tables </a:t>
            </a:r>
            <a:r>
              <a:rPr lang="en-US" sz="1800" dirty="0" smtClean="0"/>
              <a:t>to </a:t>
            </a:r>
            <a:r>
              <a:rPr lang="en-US" sz="1800" dirty="0"/>
              <a:t>every class and be prepared for short quizzes </a:t>
            </a:r>
          </a:p>
          <a:p>
            <a:pPr eaLnBrk="1" hangingPunct="1">
              <a:buFontTx/>
              <a:buChar char="•"/>
            </a:pPr>
            <a:r>
              <a:rPr lang="en-US" sz="1800" dirty="0"/>
              <a:t>The lecture materials presented as power point slides, home works, additional information related to the </a:t>
            </a:r>
            <a:r>
              <a:rPr lang="en-US" sz="1800" dirty="0" smtClean="0"/>
              <a:t>class, e.g., practice files, </a:t>
            </a:r>
            <a:r>
              <a:rPr lang="en-US" sz="1800" dirty="0"/>
              <a:t>will be uploaded to </a:t>
            </a:r>
            <a:r>
              <a:rPr lang="en-US" sz="1800" dirty="0" err="1" smtClean="0"/>
              <a:t>eCourseware</a:t>
            </a:r>
            <a:r>
              <a:rPr lang="en-US" sz="1800" dirty="0"/>
              <a:t>: </a:t>
            </a:r>
          </a:p>
          <a:p>
            <a:pPr eaLnBrk="1" hangingPunct="1">
              <a:buFontTx/>
              <a:buChar char="•"/>
            </a:pPr>
            <a:endParaRPr lang="en-US" sz="1800" dirty="0"/>
          </a:p>
          <a:p>
            <a:pPr eaLnBrk="1" hangingPunct="1">
              <a:buFontTx/>
              <a:buChar char="•"/>
            </a:pPr>
            <a:endParaRPr lang="en-US" sz="1800" dirty="0"/>
          </a:p>
          <a:p>
            <a:pPr eaLnBrk="1" hangingPunct="1"/>
            <a:r>
              <a:rPr lang="en-US" sz="1800" dirty="0" err="1"/>
              <a:t>eCourseware</a:t>
            </a:r>
            <a:r>
              <a:rPr lang="en-US" sz="1800" dirty="0"/>
              <a:t>: lecture notes / examples / home works / </a:t>
            </a:r>
            <a:r>
              <a:rPr lang="en-US" sz="1800" dirty="0" err="1"/>
              <a:t>pdf</a:t>
            </a:r>
            <a:r>
              <a:rPr lang="en-US" sz="1800" dirty="0"/>
              <a:t> files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Grp="1" noChangeArrowheads="1"/>
          </p:cNvSpPr>
          <p:nvPr>
            <p:ph type="title"/>
          </p:nvPr>
        </p:nvSpPr>
        <p:spPr/>
        <p:txBody>
          <a:bodyPr/>
          <a:lstStyle/>
          <a:p>
            <a:pPr eaLnBrk="1" hangingPunct="1">
              <a:defRPr/>
            </a:pPr>
            <a:r>
              <a:rPr lang="en-US" smtClean="0"/>
              <a:t>Transformations</a:t>
            </a:r>
          </a:p>
        </p:txBody>
      </p:sp>
      <p:sp>
        <p:nvSpPr>
          <p:cNvPr id="144387" name="Rectangle 1027"/>
          <p:cNvSpPr>
            <a:spLocks noGrp="1" noChangeArrowheads="1"/>
          </p:cNvSpPr>
          <p:nvPr>
            <p:ph type="body" idx="1"/>
          </p:nvPr>
        </p:nvSpPr>
        <p:spPr/>
        <p:txBody>
          <a:bodyPr/>
          <a:lstStyle/>
          <a:p>
            <a:pPr eaLnBrk="1" hangingPunct="1">
              <a:buFont typeface="Wingdings" charset="0"/>
              <a:buChar char="n"/>
              <a:defRPr/>
            </a:pPr>
            <a:endParaRPr lang="en-US" smtClean="0">
              <a:ea typeface="+mn-ea"/>
            </a:endParaRPr>
          </a:p>
        </p:txBody>
      </p:sp>
      <p:pic>
        <p:nvPicPr>
          <p:cNvPr id="29700"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770413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Freeform 1033"/>
          <p:cNvSpPr>
            <a:spLocks/>
          </p:cNvSpPr>
          <p:nvPr/>
        </p:nvSpPr>
        <p:spPr bwMode="auto">
          <a:xfrm>
            <a:off x="4005263" y="3914775"/>
            <a:ext cx="1673225" cy="1100138"/>
          </a:xfrm>
          <a:custGeom>
            <a:avLst/>
            <a:gdLst>
              <a:gd name="T0" fmla="*/ 2147483647 w 1054"/>
              <a:gd name="T1" fmla="*/ 2147483647 h 693"/>
              <a:gd name="T2" fmla="*/ 2147483647 w 1054"/>
              <a:gd name="T3" fmla="*/ 2147483647 h 693"/>
              <a:gd name="T4" fmla="*/ 2147483647 w 1054"/>
              <a:gd name="T5" fmla="*/ 2147483647 h 693"/>
              <a:gd name="T6" fmla="*/ 2147483647 w 1054"/>
              <a:gd name="T7" fmla="*/ 2147483647 h 693"/>
              <a:gd name="T8" fmla="*/ 2147483647 w 1054"/>
              <a:gd name="T9" fmla="*/ 2147483647 h 693"/>
              <a:gd name="T10" fmla="*/ 2147483647 w 1054"/>
              <a:gd name="T11" fmla="*/ 2147483647 h 693"/>
              <a:gd name="T12" fmla="*/ 2147483647 w 1054"/>
              <a:gd name="T13" fmla="*/ 2147483647 h 693"/>
              <a:gd name="T14" fmla="*/ 2147483647 w 1054"/>
              <a:gd name="T15" fmla="*/ 2147483647 h 693"/>
              <a:gd name="T16" fmla="*/ 2147483647 w 1054"/>
              <a:gd name="T17" fmla="*/ 2147483647 h 693"/>
              <a:gd name="T18" fmla="*/ 2147483647 w 1054"/>
              <a:gd name="T19" fmla="*/ 2147483647 h 693"/>
              <a:gd name="T20" fmla="*/ 2147483647 w 1054"/>
              <a:gd name="T21" fmla="*/ 2147483647 h 693"/>
              <a:gd name="T22" fmla="*/ 2147483647 w 1054"/>
              <a:gd name="T23" fmla="*/ 2147483647 h 693"/>
              <a:gd name="T24" fmla="*/ 2147483647 w 1054"/>
              <a:gd name="T25" fmla="*/ 2147483647 h 693"/>
              <a:gd name="T26" fmla="*/ 2147483647 w 1054"/>
              <a:gd name="T27" fmla="*/ 2147483647 h 693"/>
              <a:gd name="T28" fmla="*/ 2147483647 w 1054"/>
              <a:gd name="T29" fmla="*/ 2147483647 h 693"/>
              <a:gd name="T30" fmla="*/ 2147483647 w 1054"/>
              <a:gd name="T31" fmla="*/ 2147483647 h 693"/>
              <a:gd name="T32" fmla="*/ 2147483647 w 1054"/>
              <a:gd name="T33" fmla="*/ 2147483647 h 693"/>
              <a:gd name="T34" fmla="*/ 2147483647 w 1054"/>
              <a:gd name="T35" fmla="*/ 2147483647 h 693"/>
              <a:gd name="T36" fmla="*/ 2147483647 w 1054"/>
              <a:gd name="T37" fmla="*/ 2147483647 h 693"/>
              <a:gd name="T38" fmla="*/ 2147483647 w 1054"/>
              <a:gd name="T39" fmla="*/ 2147483647 h 693"/>
              <a:gd name="T40" fmla="*/ 2147483647 w 1054"/>
              <a:gd name="T41" fmla="*/ 2147483647 h 693"/>
              <a:gd name="T42" fmla="*/ 2147483647 w 1054"/>
              <a:gd name="T43" fmla="*/ 2147483647 h 693"/>
              <a:gd name="T44" fmla="*/ 2147483647 w 1054"/>
              <a:gd name="T45" fmla="*/ 2147483647 h 693"/>
              <a:gd name="T46" fmla="*/ 2147483647 w 1054"/>
              <a:gd name="T47" fmla="*/ 2147483647 h 693"/>
              <a:gd name="T48" fmla="*/ 2147483647 w 1054"/>
              <a:gd name="T49" fmla="*/ 2147483647 h 693"/>
              <a:gd name="T50" fmla="*/ 2147483647 w 1054"/>
              <a:gd name="T51" fmla="*/ 2147483647 h 693"/>
              <a:gd name="T52" fmla="*/ 2147483647 w 1054"/>
              <a:gd name="T53" fmla="*/ 2147483647 h 693"/>
              <a:gd name="T54" fmla="*/ 2147483647 w 1054"/>
              <a:gd name="T55" fmla="*/ 2147483647 h 693"/>
              <a:gd name="T56" fmla="*/ 2147483647 w 1054"/>
              <a:gd name="T57" fmla="*/ 2147483647 h 693"/>
              <a:gd name="T58" fmla="*/ 2147483647 w 1054"/>
              <a:gd name="T59" fmla="*/ 2147483647 h 693"/>
              <a:gd name="T60" fmla="*/ 2147483647 w 1054"/>
              <a:gd name="T61" fmla="*/ 2147483647 h 693"/>
              <a:gd name="T62" fmla="*/ 2147483647 w 1054"/>
              <a:gd name="T63" fmla="*/ 2147483647 h 693"/>
              <a:gd name="T64" fmla="*/ 2147483647 w 1054"/>
              <a:gd name="T65" fmla="*/ 2147483647 h 693"/>
              <a:gd name="T66" fmla="*/ 2147483647 w 1054"/>
              <a:gd name="T67" fmla="*/ 2147483647 h 693"/>
              <a:gd name="T68" fmla="*/ 2147483647 w 1054"/>
              <a:gd name="T69" fmla="*/ 2147483647 h 693"/>
              <a:gd name="T70" fmla="*/ 2147483647 w 1054"/>
              <a:gd name="T71" fmla="*/ 2147483647 h 693"/>
              <a:gd name="T72" fmla="*/ 2147483647 w 1054"/>
              <a:gd name="T73" fmla="*/ 2147483647 h 693"/>
              <a:gd name="T74" fmla="*/ 2147483647 w 1054"/>
              <a:gd name="T75" fmla="*/ 2147483647 h 693"/>
              <a:gd name="T76" fmla="*/ 2147483647 w 1054"/>
              <a:gd name="T77" fmla="*/ 2147483647 h 693"/>
              <a:gd name="T78" fmla="*/ 2147483647 w 1054"/>
              <a:gd name="T79" fmla="*/ 2147483647 h 693"/>
              <a:gd name="T80" fmla="*/ 2147483647 w 1054"/>
              <a:gd name="T81" fmla="*/ 2147483647 h 693"/>
              <a:gd name="T82" fmla="*/ 2147483647 w 1054"/>
              <a:gd name="T83" fmla="*/ 2147483647 h 693"/>
              <a:gd name="T84" fmla="*/ 2147483647 w 1054"/>
              <a:gd name="T85" fmla="*/ 2147483647 h 693"/>
              <a:gd name="T86" fmla="*/ 2147483647 w 1054"/>
              <a:gd name="T87" fmla="*/ 2147483647 h 693"/>
              <a:gd name="T88" fmla="*/ 2147483647 w 1054"/>
              <a:gd name="T89" fmla="*/ 2147483647 h 693"/>
              <a:gd name="T90" fmla="*/ 2147483647 w 1054"/>
              <a:gd name="T91" fmla="*/ 2147483647 h 693"/>
              <a:gd name="T92" fmla="*/ 2147483647 w 1054"/>
              <a:gd name="T93" fmla="*/ 2147483647 h 693"/>
              <a:gd name="T94" fmla="*/ 2147483647 w 1054"/>
              <a:gd name="T95" fmla="*/ 2147483647 h 693"/>
              <a:gd name="T96" fmla="*/ 2147483647 w 1054"/>
              <a:gd name="T97" fmla="*/ 2147483647 h 693"/>
              <a:gd name="T98" fmla="*/ 2147483647 w 1054"/>
              <a:gd name="T99" fmla="*/ 2147483647 h 693"/>
              <a:gd name="T100" fmla="*/ 2147483647 w 1054"/>
              <a:gd name="T101" fmla="*/ 2147483647 h 693"/>
              <a:gd name="T102" fmla="*/ 2147483647 w 1054"/>
              <a:gd name="T103" fmla="*/ 2147483647 h 693"/>
              <a:gd name="T104" fmla="*/ 2147483647 w 1054"/>
              <a:gd name="T105" fmla="*/ 2147483647 h 693"/>
              <a:gd name="T106" fmla="*/ 2147483647 w 1054"/>
              <a:gd name="T107" fmla="*/ 2147483647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4"/>
              <a:gd name="T163" fmla="*/ 0 h 693"/>
              <a:gd name="T164" fmla="*/ 1054 w 105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4" h="693">
                <a:moveTo>
                  <a:pt x="161" y="122"/>
                </a:moveTo>
                <a:cubicBezTo>
                  <a:pt x="143" y="128"/>
                  <a:pt x="125" y="125"/>
                  <a:pt x="108" y="119"/>
                </a:cubicBezTo>
                <a:cubicBezTo>
                  <a:pt x="95" y="120"/>
                  <a:pt x="82" y="122"/>
                  <a:pt x="70" y="122"/>
                </a:cubicBezTo>
                <a:cubicBezTo>
                  <a:pt x="65" y="122"/>
                  <a:pt x="58" y="123"/>
                  <a:pt x="57" y="119"/>
                </a:cubicBezTo>
                <a:cubicBezTo>
                  <a:pt x="48" y="100"/>
                  <a:pt x="96" y="72"/>
                  <a:pt x="110" y="69"/>
                </a:cubicBezTo>
                <a:cubicBezTo>
                  <a:pt x="113" y="65"/>
                  <a:pt x="120" y="64"/>
                  <a:pt x="124" y="61"/>
                </a:cubicBezTo>
                <a:cubicBezTo>
                  <a:pt x="132" y="52"/>
                  <a:pt x="118" y="52"/>
                  <a:pt x="132" y="47"/>
                </a:cubicBezTo>
                <a:cubicBezTo>
                  <a:pt x="148" y="40"/>
                  <a:pt x="148" y="45"/>
                  <a:pt x="161" y="39"/>
                </a:cubicBezTo>
                <a:cubicBezTo>
                  <a:pt x="173" y="32"/>
                  <a:pt x="164" y="34"/>
                  <a:pt x="177" y="31"/>
                </a:cubicBezTo>
                <a:cubicBezTo>
                  <a:pt x="183" y="29"/>
                  <a:pt x="196" y="26"/>
                  <a:pt x="196" y="26"/>
                </a:cubicBezTo>
                <a:cubicBezTo>
                  <a:pt x="213" y="14"/>
                  <a:pt x="217" y="10"/>
                  <a:pt x="241" y="7"/>
                </a:cubicBezTo>
                <a:cubicBezTo>
                  <a:pt x="249" y="8"/>
                  <a:pt x="256" y="10"/>
                  <a:pt x="265" y="10"/>
                </a:cubicBezTo>
                <a:cubicBezTo>
                  <a:pt x="269" y="10"/>
                  <a:pt x="273" y="5"/>
                  <a:pt x="278" y="7"/>
                </a:cubicBezTo>
                <a:cubicBezTo>
                  <a:pt x="294" y="14"/>
                  <a:pt x="292" y="26"/>
                  <a:pt x="310" y="31"/>
                </a:cubicBezTo>
                <a:cubicBezTo>
                  <a:pt x="312" y="33"/>
                  <a:pt x="313" y="35"/>
                  <a:pt x="316" y="37"/>
                </a:cubicBezTo>
                <a:cubicBezTo>
                  <a:pt x="318" y="38"/>
                  <a:pt x="321" y="37"/>
                  <a:pt x="324" y="39"/>
                </a:cubicBezTo>
                <a:cubicBezTo>
                  <a:pt x="328" y="42"/>
                  <a:pt x="329" y="48"/>
                  <a:pt x="334" y="53"/>
                </a:cubicBezTo>
                <a:cubicBezTo>
                  <a:pt x="340" y="59"/>
                  <a:pt x="348" y="64"/>
                  <a:pt x="356" y="71"/>
                </a:cubicBezTo>
                <a:cubicBezTo>
                  <a:pt x="366" y="80"/>
                  <a:pt x="364" y="91"/>
                  <a:pt x="380" y="95"/>
                </a:cubicBezTo>
                <a:cubicBezTo>
                  <a:pt x="382" y="97"/>
                  <a:pt x="385" y="98"/>
                  <a:pt x="388" y="101"/>
                </a:cubicBezTo>
                <a:cubicBezTo>
                  <a:pt x="391" y="105"/>
                  <a:pt x="402" y="121"/>
                  <a:pt x="398" y="117"/>
                </a:cubicBezTo>
                <a:cubicBezTo>
                  <a:pt x="384" y="100"/>
                  <a:pt x="376" y="90"/>
                  <a:pt x="369" y="71"/>
                </a:cubicBezTo>
                <a:cubicBezTo>
                  <a:pt x="372" y="60"/>
                  <a:pt x="377" y="58"/>
                  <a:pt x="388" y="55"/>
                </a:cubicBezTo>
                <a:cubicBezTo>
                  <a:pt x="415" y="27"/>
                  <a:pt x="458" y="55"/>
                  <a:pt x="494" y="42"/>
                </a:cubicBezTo>
                <a:cubicBezTo>
                  <a:pt x="499" y="17"/>
                  <a:pt x="492" y="31"/>
                  <a:pt x="529" y="26"/>
                </a:cubicBezTo>
                <a:cubicBezTo>
                  <a:pt x="537" y="24"/>
                  <a:pt x="543" y="13"/>
                  <a:pt x="553" y="13"/>
                </a:cubicBezTo>
                <a:cubicBezTo>
                  <a:pt x="570" y="12"/>
                  <a:pt x="588" y="11"/>
                  <a:pt x="606" y="10"/>
                </a:cubicBezTo>
                <a:cubicBezTo>
                  <a:pt x="626" y="0"/>
                  <a:pt x="650" y="10"/>
                  <a:pt x="673" y="13"/>
                </a:cubicBezTo>
                <a:cubicBezTo>
                  <a:pt x="682" y="18"/>
                  <a:pt x="686" y="24"/>
                  <a:pt x="694" y="15"/>
                </a:cubicBezTo>
                <a:cubicBezTo>
                  <a:pt x="697" y="17"/>
                  <a:pt x="702" y="18"/>
                  <a:pt x="705" y="21"/>
                </a:cubicBezTo>
                <a:cubicBezTo>
                  <a:pt x="707" y="23"/>
                  <a:pt x="705" y="27"/>
                  <a:pt x="708" y="29"/>
                </a:cubicBezTo>
                <a:cubicBezTo>
                  <a:pt x="715" y="35"/>
                  <a:pt x="741" y="40"/>
                  <a:pt x="750" y="42"/>
                </a:cubicBezTo>
                <a:cubicBezTo>
                  <a:pt x="765" y="47"/>
                  <a:pt x="768" y="50"/>
                  <a:pt x="788" y="53"/>
                </a:cubicBezTo>
                <a:cubicBezTo>
                  <a:pt x="810" y="89"/>
                  <a:pt x="830" y="104"/>
                  <a:pt x="873" y="111"/>
                </a:cubicBezTo>
                <a:cubicBezTo>
                  <a:pt x="879" y="119"/>
                  <a:pt x="886" y="124"/>
                  <a:pt x="897" y="127"/>
                </a:cubicBezTo>
                <a:cubicBezTo>
                  <a:pt x="912" y="138"/>
                  <a:pt x="920" y="145"/>
                  <a:pt x="940" y="149"/>
                </a:cubicBezTo>
                <a:cubicBezTo>
                  <a:pt x="949" y="150"/>
                  <a:pt x="969" y="157"/>
                  <a:pt x="969" y="157"/>
                </a:cubicBezTo>
                <a:cubicBezTo>
                  <a:pt x="976" y="164"/>
                  <a:pt x="979" y="175"/>
                  <a:pt x="988" y="181"/>
                </a:cubicBezTo>
                <a:cubicBezTo>
                  <a:pt x="998" y="187"/>
                  <a:pt x="1007" y="186"/>
                  <a:pt x="1017" y="197"/>
                </a:cubicBezTo>
                <a:cubicBezTo>
                  <a:pt x="1021" y="209"/>
                  <a:pt x="1031" y="211"/>
                  <a:pt x="1044" y="215"/>
                </a:cubicBezTo>
                <a:cubicBezTo>
                  <a:pt x="1054" y="227"/>
                  <a:pt x="1051" y="241"/>
                  <a:pt x="1038" y="250"/>
                </a:cubicBezTo>
                <a:cubicBezTo>
                  <a:pt x="1027" y="246"/>
                  <a:pt x="1025" y="241"/>
                  <a:pt x="1022" y="231"/>
                </a:cubicBezTo>
                <a:cubicBezTo>
                  <a:pt x="1023" y="225"/>
                  <a:pt x="1022" y="219"/>
                  <a:pt x="1025" y="215"/>
                </a:cubicBezTo>
                <a:cubicBezTo>
                  <a:pt x="1029" y="206"/>
                  <a:pt x="1041" y="213"/>
                  <a:pt x="1025" y="207"/>
                </a:cubicBezTo>
                <a:cubicBezTo>
                  <a:pt x="1018" y="196"/>
                  <a:pt x="1014" y="198"/>
                  <a:pt x="1004" y="194"/>
                </a:cubicBezTo>
                <a:cubicBezTo>
                  <a:pt x="991" y="226"/>
                  <a:pt x="1019" y="274"/>
                  <a:pt x="998" y="306"/>
                </a:cubicBezTo>
                <a:cubicBezTo>
                  <a:pt x="994" y="310"/>
                  <a:pt x="988" y="312"/>
                  <a:pt x="985" y="317"/>
                </a:cubicBezTo>
                <a:cubicBezTo>
                  <a:pt x="991" y="343"/>
                  <a:pt x="989" y="385"/>
                  <a:pt x="964" y="402"/>
                </a:cubicBezTo>
                <a:cubicBezTo>
                  <a:pt x="951" y="418"/>
                  <a:pt x="940" y="427"/>
                  <a:pt x="926" y="442"/>
                </a:cubicBezTo>
                <a:cubicBezTo>
                  <a:pt x="925" y="451"/>
                  <a:pt x="919" y="461"/>
                  <a:pt x="921" y="471"/>
                </a:cubicBezTo>
                <a:cubicBezTo>
                  <a:pt x="922" y="479"/>
                  <a:pt x="942" y="485"/>
                  <a:pt x="942" y="485"/>
                </a:cubicBezTo>
                <a:cubicBezTo>
                  <a:pt x="940" y="498"/>
                  <a:pt x="938" y="509"/>
                  <a:pt x="934" y="522"/>
                </a:cubicBezTo>
                <a:cubicBezTo>
                  <a:pt x="931" y="537"/>
                  <a:pt x="924" y="550"/>
                  <a:pt x="921" y="567"/>
                </a:cubicBezTo>
                <a:cubicBezTo>
                  <a:pt x="917" y="600"/>
                  <a:pt x="916" y="635"/>
                  <a:pt x="910" y="669"/>
                </a:cubicBezTo>
                <a:cubicBezTo>
                  <a:pt x="907" y="659"/>
                  <a:pt x="902" y="655"/>
                  <a:pt x="897" y="647"/>
                </a:cubicBezTo>
                <a:cubicBezTo>
                  <a:pt x="892" y="658"/>
                  <a:pt x="888" y="661"/>
                  <a:pt x="881" y="650"/>
                </a:cubicBezTo>
                <a:cubicBezTo>
                  <a:pt x="877" y="634"/>
                  <a:pt x="863" y="626"/>
                  <a:pt x="857" y="610"/>
                </a:cubicBezTo>
                <a:cubicBezTo>
                  <a:pt x="855" y="585"/>
                  <a:pt x="859" y="532"/>
                  <a:pt x="838" y="511"/>
                </a:cubicBezTo>
                <a:cubicBezTo>
                  <a:pt x="834" y="497"/>
                  <a:pt x="816" y="493"/>
                  <a:pt x="804" y="490"/>
                </a:cubicBezTo>
                <a:cubicBezTo>
                  <a:pt x="800" y="484"/>
                  <a:pt x="798" y="477"/>
                  <a:pt x="793" y="474"/>
                </a:cubicBezTo>
                <a:cubicBezTo>
                  <a:pt x="789" y="471"/>
                  <a:pt x="778" y="471"/>
                  <a:pt x="782" y="471"/>
                </a:cubicBezTo>
                <a:cubicBezTo>
                  <a:pt x="787" y="471"/>
                  <a:pt x="792" y="473"/>
                  <a:pt x="798" y="474"/>
                </a:cubicBezTo>
                <a:cubicBezTo>
                  <a:pt x="801" y="477"/>
                  <a:pt x="801" y="484"/>
                  <a:pt x="806" y="487"/>
                </a:cubicBezTo>
                <a:cubicBezTo>
                  <a:pt x="812" y="490"/>
                  <a:pt x="828" y="493"/>
                  <a:pt x="828" y="493"/>
                </a:cubicBezTo>
                <a:cubicBezTo>
                  <a:pt x="837" y="499"/>
                  <a:pt x="835" y="504"/>
                  <a:pt x="844" y="511"/>
                </a:cubicBezTo>
                <a:cubicBezTo>
                  <a:pt x="848" y="561"/>
                  <a:pt x="840" y="569"/>
                  <a:pt x="825" y="610"/>
                </a:cubicBezTo>
                <a:cubicBezTo>
                  <a:pt x="820" y="639"/>
                  <a:pt x="830" y="663"/>
                  <a:pt x="798" y="631"/>
                </a:cubicBezTo>
                <a:cubicBezTo>
                  <a:pt x="794" y="608"/>
                  <a:pt x="800" y="622"/>
                  <a:pt x="782" y="631"/>
                </a:cubicBezTo>
                <a:cubicBezTo>
                  <a:pt x="780" y="633"/>
                  <a:pt x="777" y="639"/>
                  <a:pt x="777" y="637"/>
                </a:cubicBezTo>
                <a:cubicBezTo>
                  <a:pt x="777" y="611"/>
                  <a:pt x="781" y="563"/>
                  <a:pt x="788" y="541"/>
                </a:cubicBezTo>
                <a:cubicBezTo>
                  <a:pt x="781" y="522"/>
                  <a:pt x="785" y="529"/>
                  <a:pt x="777" y="519"/>
                </a:cubicBezTo>
                <a:cubicBezTo>
                  <a:pt x="749" y="562"/>
                  <a:pt x="708" y="563"/>
                  <a:pt x="660" y="567"/>
                </a:cubicBezTo>
                <a:cubicBezTo>
                  <a:pt x="648" y="569"/>
                  <a:pt x="639" y="572"/>
                  <a:pt x="628" y="575"/>
                </a:cubicBezTo>
                <a:cubicBezTo>
                  <a:pt x="604" y="570"/>
                  <a:pt x="579" y="561"/>
                  <a:pt x="558" y="573"/>
                </a:cubicBezTo>
                <a:cubicBezTo>
                  <a:pt x="543" y="571"/>
                  <a:pt x="530" y="569"/>
                  <a:pt x="516" y="565"/>
                </a:cubicBezTo>
                <a:cubicBezTo>
                  <a:pt x="510" y="563"/>
                  <a:pt x="500" y="559"/>
                  <a:pt x="500" y="559"/>
                </a:cubicBezTo>
                <a:cubicBezTo>
                  <a:pt x="493" y="553"/>
                  <a:pt x="485" y="550"/>
                  <a:pt x="478" y="546"/>
                </a:cubicBezTo>
                <a:cubicBezTo>
                  <a:pt x="455" y="552"/>
                  <a:pt x="469" y="592"/>
                  <a:pt x="454" y="613"/>
                </a:cubicBezTo>
                <a:cubicBezTo>
                  <a:pt x="452" y="627"/>
                  <a:pt x="451" y="633"/>
                  <a:pt x="444" y="645"/>
                </a:cubicBezTo>
                <a:cubicBezTo>
                  <a:pt x="439" y="660"/>
                  <a:pt x="429" y="653"/>
                  <a:pt x="414" y="655"/>
                </a:cubicBezTo>
                <a:cubicBezTo>
                  <a:pt x="400" y="652"/>
                  <a:pt x="387" y="655"/>
                  <a:pt x="382" y="642"/>
                </a:cubicBezTo>
                <a:cubicBezTo>
                  <a:pt x="381" y="634"/>
                  <a:pt x="381" y="625"/>
                  <a:pt x="380" y="618"/>
                </a:cubicBezTo>
                <a:cubicBezTo>
                  <a:pt x="378" y="612"/>
                  <a:pt x="374" y="602"/>
                  <a:pt x="374" y="602"/>
                </a:cubicBezTo>
                <a:cubicBezTo>
                  <a:pt x="371" y="580"/>
                  <a:pt x="371" y="575"/>
                  <a:pt x="369" y="613"/>
                </a:cubicBezTo>
                <a:cubicBezTo>
                  <a:pt x="362" y="693"/>
                  <a:pt x="365" y="668"/>
                  <a:pt x="369" y="639"/>
                </a:cubicBezTo>
                <a:cubicBezTo>
                  <a:pt x="357" y="636"/>
                  <a:pt x="352" y="633"/>
                  <a:pt x="342" y="637"/>
                </a:cubicBezTo>
                <a:cubicBezTo>
                  <a:pt x="333" y="645"/>
                  <a:pt x="335" y="656"/>
                  <a:pt x="326" y="647"/>
                </a:cubicBezTo>
                <a:cubicBezTo>
                  <a:pt x="330" y="624"/>
                  <a:pt x="337" y="604"/>
                  <a:pt x="340" y="581"/>
                </a:cubicBezTo>
                <a:cubicBezTo>
                  <a:pt x="336" y="555"/>
                  <a:pt x="324" y="541"/>
                  <a:pt x="316" y="519"/>
                </a:cubicBezTo>
                <a:cubicBezTo>
                  <a:pt x="309" y="500"/>
                  <a:pt x="315" y="504"/>
                  <a:pt x="302" y="501"/>
                </a:cubicBezTo>
                <a:cubicBezTo>
                  <a:pt x="285" y="480"/>
                  <a:pt x="257" y="474"/>
                  <a:pt x="241" y="455"/>
                </a:cubicBezTo>
                <a:cubicBezTo>
                  <a:pt x="238" y="448"/>
                  <a:pt x="214" y="409"/>
                  <a:pt x="209" y="407"/>
                </a:cubicBezTo>
                <a:cubicBezTo>
                  <a:pt x="203" y="403"/>
                  <a:pt x="190" y="402"/>
                  <a:pt x="190" y="402"/>
                </a:cubicBezTo>
                <a:cubicBezTo>
                  <a:pt x="171" y="390"/>
                  <a:pt x="186" y="398"/>
                  <a:pt x="148" y="394"/>
                </a:cubicBezTo>
                <a:cubicBezTo>
                  <a:pt x="119" y="390"/>
                  <a:pt x="94" y="383"/>
                  <a:pt x="65" y="381"/>
                </a:cubicBezTo>
                <a:cubicBezTo>
                  <a:pt x="56" y="377"/>
                  <a:pt x="49" y="372"/>
                  <a:pt x="41" y="370"/>
                </a:cubicBezTo>
                <a:cubicBezTo>
                  <a:pt x="34" y="368"/>
                  <a:pt x="22" y="365"/>
                  <a:pt x="22" y="365"/>
                </a:cubicBezTo>
                <a:cubicBezTo>
                  <a:pt x="16" y="357"/>
                  <a:pt x="12" y="351"/>
                  <a:pt x="9" y="343"/>
                </a:cubicBezTo>
                <a:cubicBezTo>
                  <a:pt x="7" y="331"/>
                  <a:pt x="0" y="305"/>
                  <a:pt x="14" y="295"/>
                </a:cubicBezTo>
                <a:cubicBezTo>
                  <a:pt x="22" y="288"/>
                  <a:pt x="35" y="291"/>
                  <a:pt x="46" y="290"/>
                </a:cubicBezTo>
                <a:cubicBezTo>
                  <a:pt x="55" y="288"/>
                  <a:pt x="73" y="285"/>
                  <a:pt x="73" y="285"/>
                </a:cubicBezTo>
                <a:cubicBezTo>
                  <a:pt x="74" y="283"/>
                  <a:pt x="75" y="280"/>
                  <a:pt x="78" y="279"/>
                </a:cubicBezTo>
                <a:cubicBezTo>
                  <a:pt x="80" y="277"/>
                  <a:pt x="83" y="278"/>
                  <a:pt x="86" y="277"/>
                </a:cubicBezTo>
                <a:cubicBezTo>
                  <a:pt x="89" y="273"/>
                  <a:pt x="90" y="267"/>
                  <a:pt x="94" y="263"/>
                </a:cubicBezTo>
                <a:cubicBezTo>
                  <a:pt x="103" y="232"/>
                  <a:pt x="94" y="223"/>
                  <a:pt x="116" y="202"/>
                </a:cubicBezTo>
                <a:cubicBezTo>
                  <a:pt x="100" y="189"/>
                  <a:pt x="109" y="191"/>
                  <a:pt x="81" y="189"/>
                </a:cubicBezTo>
                <a:cubicBezTo>
                  <a:pt x="63" y="182"/>
                  <a:pt x="69" y="167"/>
                  <a:pt x="73" y="149"/>
                </a:cubicBezTo>
                <a:cubicBezTo>
                  <a:pt x="73" y="143"/>
                  <a:pt x="84" y="138"/>
                  <a:pt x="84" y="138"/>
                </a:cubicBezTo>
              </a:path>
            </a:pathLst>
          </a:custGeom>
          <a:solidFill>
            <a:srgbClr val="FF660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5471675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defRPr/>
            </a:pPr>
            <a:r>
              <a:rPr lang="en-US" smtClean="0"/>
              <a:t>Most important:</a:t>
            </a:r>
          </a:p>
        </p:txBody>
      </p:sp>
      <p:sp>
        <p:nvSpPr>
          <p:cNvPr id="105476" name="Rectangle 4"/>
          <p:cNvSpPr>
            <a:spLocks noChangeArrowheads="1"/>
          </p:cNvSpPr>
          <p:nvPr/>
        </p:nvSpPr>
        <p:spPr bwMode="auto">
          <a:xfrm>
            <a:off x="684213" y="2060575"/>
            <a:ext cx="8135937" cy="1752600"/>
          </a:xfrm>
          <a:prstGeom prst="rect">
            <a:avLst/>
          </a:prstGeom>
          <a:noFill/>
          <a:ln>
            <a:noFill/>
          </a:ln>
          <a:effectLst/>
          <a:extLst/>
        </p:spPr>
        <p:txBody>
          <a:bodyPr/>
          <a:lstStyle/>
          <a:p>
            <a:pPr algn="ctr">
              <a:spcBef>
                <a:spcPct val="20000"/>
              </a:spcBef>
              <a:buClr>
                <a:schemeClr val="hlink"/>
              </a:buClr>
              <a:buSzPct val="65000"/>
              <a:buFont typeface="Wingdings" pitchFamily="2" charset="2"/>
              <a:buNone/>
              <a:defRPr/>
            </a:pPr>
            <a:r>
              <a:rPr lang="en-US" sz="4000">
                <a:effectLst>
                  <a:outerShdw blurRad="38100" dist="38100" dir="2700000" algn="tl">
                    <a:srgbClr val="000000"/>
                  </a:outerShdw>
                </a:effectLst>
              </a:rPr>
              <a:t>How are the data collected, arranged, presented, plotted</a:t>
            </a:r>
          </a:p>
          <a:p>
            <a:pPr algn="ctr">
              <a:spcBef>
                <a:spcPct val="20000"/>
              </a:spcBef>
              <a:buClr>
                <a:schemeClr val="hlink"/>
              </a:buClr>
              <a:buSzPct val="65000"/>
              <a:buFont typeface="Wingdings" pitchFamily="2" charset="2"/>
              <a:buNone/>
              <a:defRPr/>
            </a:pPr>
            <a:endParaRPr lang="en-US" sz="4000">
              <a:effectLst>
                <a:outerShdw blurRad="38100" dist="38100" dir="2700000" algn="tl">
                  <a:srgbClr val="000000"/>
                </a:outerShdw>
              </a:effectLst>
            </a:endParaRPr>
          </a:p>
          <a:p>
            <a:pPr>
              <a:spcBef>
                <a:spcPct val="20000"/>
              </a:spcBef>
              <a:buClr>
                <a:schemeClr val="hlink"/>
              </a:buClr>
              <a:buSzPct val="65000"/>
              <a:buFont typeface="Wingdings" pitchFamily="2" charset="2"/>
              <a:buNone/>
              <a:defRPr/>
            </a:pPr>
            <a:r>
              <a:rPr lang="en-US" sz="2800">
                <a:effectLst>
                  <a:outerShdw blurRad="38100" dist="38100" dir="2700000" algn="tl">
                    <a:srgbClr val="000000"/>
                  </a:outerShdw>
                </a:effectLst>
              </a:rPr>
              <a:t>Plotting your data is strongly recommended!</a:t>
            </a:r>
          </a:p>
          <a:p>
            <a:pPr>
              <a:spcBef>
                <a:spcPct val="20000"/>
              </a:spcBef>
              <a:buClr>
                <a:schemeClr val="hlink"/>
              </a:buClr>
              <a:buSzPct val="65000"/>
              <a:buFont typeface="Wingdings" pitchFamily="2" charset="2"/>
              <a:buNone/>
              <a:defRPr/>
            </a:pPr>
            <a:endParaRPr lang="en-US" sz="2800">
              <a:effectLst>
                <a:outerShdw blurRad="38100" dist="38100" dir="2700000" algn="tl">
                  <a:srgbClr val="000000"/>
                </a:outerShdw>
              </a:effectLst>
            </a:endParaRPr>
          </a:p>
          <a:p>
            <a:pPr>
              <a:spcBef>
                <a:spcPct val="20000"/>
              </a:spcBef>
              <a:buClr>
                <a:schemeClr val="hlink"/>
              </a:buClr>
              <a:buSzPct val="65000"/>
              <a:buFont typeface="Wingdings" pitchFamily="2" charset="2"/>
              <a:buNone/>
              <a:defRPr/>
            </a:pPr>
            <a:r>
              <a:rPr lang="en-US" sz="2800">
                <a:effectLst>
                  <a:outerShdw blurRad="38100" dist="38100" dir="2700000" algn="tl">
                    <a:srgbClr val="000000"/>
                  </a:outerShdw>
                </a:effectLst>
              </a:rPr>
              <a:t>Gives an immediate impression that helps subsequent analysis</a:t>
            </a:r>
          </a:p>
        </p:txBody>
      </p:sp>
    </p:spTree>
    <p:extLst>
      <p:ext uri="{BB962C8B-B14F-4D97-AF65-F5344CB8AC3E}">
        <p14:creationId xmlns:p14="http://schemas.microsoft.com/office/powerpoint/2010/main" val="30264133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70944421"/>
              </p:ext>
            </p:extLst>
          </p:nvPr>
        </p:nvGraphicFramePr>
        <p:xfrm>
          <a:off x="179512" y="188640"/>
          <a:ext cx="1656184" cy="6288950"/>
        </p:xfrm>
        <a:graphic>
          <a:graphicData uri="http://schemas.openxmlformats.org/drawingml/2006/table">
            <a:tbl>
              <a:tblPr/>
              <a:tblGrid>
                <a:gridCol w="828092"/>
                <a:gridCol w="828092"/>
              </a:tblGrid>
              <a:tr h="217262">
                <a:tc gridSpan="2">
                  <a:txBody>
                    <a:bodyPr/>
                    <a:lstStyle/>
                    <a:p>
                      <a:pPr algn="ctr" fontAlgn="b"/>
                      <a:r>
                        <a:rPr lang="en-US" sz="1200" b="0" i="0" u="none" strike="noStrike" dirty="0" smtClean="0">
                          <a:effectLst/>
                          <a:latin typeface="Arial"/>
                        </a:rPr>
                        <a:t>Weights </a:t>
                      </a:r>
                      <a:r>
                        <a:rPr lang="en-US" sz="1200" b="0" i="0" u="none" strike="noStrike" dirty="0">
                          <a:effectLst/>
                          <a:latin typeface="Arial"/>
                        </a:rPr>
                        <a:t>of college students (n=40)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solidFill>
                      <a:schemeClr val="bg2"/>
                    </a:solidFill>
                  </a:tcPr>
                </a:tc>
                <a:tc hMerge="1">
                  <a:txBody>
                    <a:bodyPr/>
                    <a:lstStyle/>
                    <a:p>
                      <a:endParaRPr lang="en-US"/>
                    </a:p>
                  </a:txBody>
                  <a:tcPr/>
                </a:tc>
              </a:tr>
              <a:tr h="198416">
                <a:tc>
                  <a:txBody>
                    <a:bodyPr/>
                    <a:lstStyle/>
                    <a:p>
                      <a:pPr algn="l" fontAlgn="b"/>
                      <a:r>
                        <a:rPr lang="en-US" sz="900" b="0" i="0" u="none" strike="noStrike" dirty="0">
                          <a:effectLst/>
                          <a:latin typeface="Arial"/>
                        </a:rPr>
                        <a:t>Number</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l" fontAlgn="b"/>
                      <a:r>
                        <a:rPr lang="en-US" sz="900" b="0" i="0" u="none" strike="noStrike" dirty="0">
                          <a:effectLst/>
                          <a:latin typeface="Arial"/>
                        </a:rPr>
                        <a:t>Weight(</a:t>
                      </a:r>
                      <a:r>
                        <a:rPr lang="en-US" sz="900" b="0" i="0" u="none" strike="noStrike" dirty="0" err="1">
                          <a:effectLst/>
                          <a:latin typeface="Arial"/>
                        </a:rPr>
                        <a:t>lbs</a:t>
                      </a:r>
                      <a:r>
                        <a:rPr lang="en-US" sz="900" b="0" i="0" u="none" strike="noStrike" dirty="0">
                          <a:effectLst/>
                          <a:latin typeface="Arial"/>
                        </a:rPr>
                        <a:t>)</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99</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2</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108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3</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112</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4</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116</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118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6</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9</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12</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125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13</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14</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15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16</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18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138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19</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140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145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145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22</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150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23</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155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24</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157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160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26</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160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29</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31</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32</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175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33</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180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34</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190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190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a:effectLst/>
                          <a:latin typeface="Arial"/>
                        </a:rPr>
                        <a:t>36</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190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195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38</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195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39</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215</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r h="116651">
                <a:tc>
                  <a:txBody>
                    <a:bodyPr/>
                    <a:lstStyle/>
                    <a:p>
                      <a:pPr algn="ctr" fontAlgn="b"/>
                      <a:r>
                        <a:rPr lang="en-US" sz="900" b="0" i="0" u="none" strike="noStrike" dirty="0">
                          <a:effectLst/>
                          <a:latin typeface="Arial"/>
                        </a:rPr>
                        <a:t>40</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c>
                  <a:txBody>
                    <a:bodyPr/>
                    <a:lstStyle/>
                    <a:p>
                      <a:pPr algn="ctr" fontAlgn="b"/>
                      <a:r>
                        <a:rPr lang="en-US" sz="900" b="0" i="0" u="none" strike="noStrike" dirty="0">
                          <a:effectLst/>
                          <a:latin typeface="Arial"/>
                        </a:rPr>
                        <a:t>267</a:t>
                      </a:r>
                    </a:p>
                  </a:txBody>
                  <a:tcPr marL="5814" marR="5814" marT="5814" marB="0" anchor="b">
                    <a:lnL w="9525" cap="flat" cmpd="sng" algn="ctr">
                      <a:solidFill>
                        <a:srgbClr val="FFFFFF"/>
                      </a:solidFill>
                      <a:prstDash val="sysDot"/>
                      <a:round/>
                      <a:headEnd type="none" w="med" len="med"/>
                      <a:tailEnd type="none" w="med" len="med"/>
                    </a:lnL>
                    <a:lnR w="9525" cap="flat" cmpd="sng" algn="ctr">
                      <a:solidFill>
                        <a:srgbClr val="FFFFFF"/>
                      </a:solidFill>
                      <a:prstDash val="sysDot"/>
                      <a:round/>
                      <a:headEnd type="none" w="med" len="med"/>
                      <a:tailEnd type="none" w="med" len="med"/>
                    </a:lnR>
                    <a:lnT w="9525" cap="flat" cmpd="sng" algn="ctr">
                      <a:solidFill>
                        <a:srgbClr val="FFFFFF"/>
                      </a:solidFill>
                      <a:prstDash val="sysDot"/>
                      <a:round/>
                      <a:headEnd type="none" w="med" len="med"/>
                      <a:tailEnd type="none" w="med" len="med"/>
                    </a:lnT>
                    <a:lnB w="9525" cap="flat" cmpd="sng" algn="ctr">
                      <a:solidFill>
                        <a:srgbClr val="FFFFFF"/>
                      </a:solidFill>
                      <a:prstDash val="sysDot"/>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2930932"/>
              </p:ext>
            </p:extLst>
          </p:nvPr>
        </p:nvGraphicFramePr>
        <p:xfrm>
          <a:off x="2699792" y="1340768"/>
          <a:ext cx="1346200" cy="3987800"/>
        </p:xfrm>
        <a:graphic>
          <a:graphicData uri="http://schemas.openxmlformats.org/drawingml/2006/table">
            <a:tbl>
              <a:tblPr/>
              <a:tblGrid>
                <a:gridCol w="673100"/>
                <a:gridCol w="673100"/>
              </a:tblGrid>
              <a:tr h="152400">
                <a:tc>
                  <a:txBody>
                    <a:bodyPr/>
                    <a:lstStyle/>
                    <a:p>
                      <a:pPr algn="ctr" fontAlgn="b"/>
                      <a:r>
                        <a:rPr lang="en-US" sz="1000" b="0" i="0" u="none" strike="noStrike" dirty="0" smtClean="0">
                          <a:effectLst/>
                          <a:latin typeface="Arial"/>
                        </a:rPr>
                        <a:t>Weight</a:t>
                      </a:r>
                      <a:endParaRPr lang="en-US" sz="1000" b="0" i="0" u="none" strike="noStrike" dirty="0">
                        <a:effectLst/>
                        <a:latin typeface="Arial"/>
                      </a:endParaRP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03366"/>
                    </a:solidFill>
                  </a:tcPr>
                </a:tc>
                <a:tc>
                  <a:txBody>
                    <a:bodyPr/>
                    <a:lstStyle/>
                    <a:p>
                      <a:pPr algn="ctr" fontAlgn="b"/>
                      <a:r>
                        <a:rPr lang="en-US" sz="1000" b="0" i="0" u="none" strike="noStrike" dirty="0">
                          <a:effectLst/>
                          <a:latin typeface="Arial"/>
                        </a:rPr>
                        <a:t>Frequency</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03366"/>
                    </a:solidFill>
                  </a:tcPr>
                </a:tc>
              </a:tr>
              <a:tr h="165100">
                <a:tc>
                  <a:txBody>
                    <a:bodyPr/>
                    <a:lstStyle/>
                    <a:p>
                      <a:pPr algn="ctr" fontAlgn="b"/>
                      <a:r>
                        <a:rPr lang="en-US" sz="1000" b="0" i="0" u="none" strike="noStrike" dirty="0">
                          <a:effectLst/>
                          <a:latin typeface="Arial"/>
                        </a:rPr>
                        <a:t>90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dirty="0">
                          <a:effectLst/>
                          <a:latin typeface="Arial"/>
                        </a:rPr>
                        <a:t>100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1</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110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1</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120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a:effectLst/>
                          <a:latin typeface="Arial"/>
                        </a:rPr>
                        <a:t>6</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130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7</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140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4</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150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3</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160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4</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170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5</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180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2</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190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3</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200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2</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210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220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1</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230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240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250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r>
                        <a:rPr lang="en-US" sz="1000" b="0" i="0" u="none" strike="noStrike">
                          <a:effectLst/>
                          <a:latin typeface="Arial"/>
                        </a:rPr>
                        <a:t>260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0</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r h="203200">
                <a:tc>
                  <a:txBody>
                    <a:bodyPr/>
                    <a:lstStyle/>
                    <a:p>
                      <a:pPr algn="ctr" fontAlgn="b"/>
                      <a:endParaRPr lang="en-US" sz="1000" b="0" i="0" u="none" strike="noStrike">
                        <a:effectLst/>
                        <a:latin typeface="Arial"/>
                      </a:endParaRP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c>
                  <a:txBody>
                    <a:bodyPr/>
                    <a:lstStyle/>
                    <a:p>
                      <a:pPr algn="ctr" fontAlgn="b"/>
                      <a:r>
                        <a:rPr lang="en-US" sz="1000" b="0" i="0" u="none" strike="noStrike" dirty="0">
                          <a:effectLst/>
                          <a:latin typeface="Arial"/>
                        </a:rPr>
                        <a:t>1</a:t>
                      </a:r>
                    </a:p>
                  </a:txBody>
                  <a:tcPr marL="12700" marR="12700" marT="12700" marB="0" anchor="b">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tcPr>
                </a:tc>
              </a:tr>
            </a:tbl>
          </a:graphicData>
        </a:graphic>
      </p:graphicFrame>
      <p:sp>
        <p:nvSpPr>
          <p:cNvPr id="8" name="Left Arrow 7"/>
          <p:cNvSpPr/>
          <p:nvPr/>
        </p:nvSpPr>
        <p:spPr bwMode="auto">
          <a:xfrm rot="10800000">
            <a:off x="2123728" y="3429000"/>
            <a:ext cx="432048" cy="432048"/>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ahoma" charset="0"/>
              <a:ea typeface="ＭＳ Ｐゴシック" charset="0"/>
              <a:cs typeface="Arial" charset="0"/>
            </a:endParaRPr>
          </a:p>
        </p:txBody>
      </p:sp>
      <p:sp>
        <p:nvSpPr>
          <p:cNvPr id="10" name="TextBox 9"/>
          <p:cNvSpPr txBox="1"/>
          <p:nvPr/>
        </p:nvSpPr>
        <p:spPr>
          <a:xfrm>
            <a:off x="5076056" y="2708920"/>
            <a:ext cx="3024336" cy="954107"/>
          </a:xfrm>
          <a:prstGeom prst="rect">
            <a:avLst/>
          </a:prstGeom>
          <a:noFill/>
        </p:spPr>
        <p:txBody>
          <a:bodyPr wrap="square" rtlCol="0">
            <a:spAutoFit/>
          </a:bodyPr>
          <a:lstStyle/>
          <a:p>
            <a:r>
              <a:rPr lang="en-US" sz="1400" dirty="0" smtClean="0"/>
              <a:t>No axes labels</a:t>
            </a:r>
          </a:p>
          <a:p>
            <a:r>
              <a:rPr lang="en-US" sz="1400" dirty="0" smtClean="0"/>
              <a:t>No figure legend</a:t>
            </a:r>
          </a:p>
          <a:p>
            <a:r>
              <a:rPr lang="en-US" sz="1400" dirty="0" smtClean="0"/>
              <a:t>Small figure - large title</a:t>
            </a:r>
          </a:p>
          <a:p>
            <a:r>
              <a:rPr lang="en-US" sz="1400" dirty="0" smtClean="0"/>
              <a:t>Large unused space for legend</a:t>
            </a:r>
          </a:p>
        </p:txBody>
      </p:sp>
      <p:graphicFrame>
        <p:nvGraphicFramePr>
          <p:cNvPr id="11" name="Chart 10"/>
          <p:cNvGraphicFramePr/>
          <p:nvPr>
            <p:extLst>
              <p:ext uri="{D42A27DB-BD31-4B8C-83A1-F6EECF244321}">
                <p14:modId xmlns:p14="http://schemas.microsoft.com/office/powerpoint/2010/main" val="3237713118"/>
              </p:ext>
            </p:extLst>
          </p:nvPr>
        </p:nvGraphicFramePr>
        <p:xfrm>
          <a:off x="5076056" y="3717032"/>
          <a:ext cx="3608867" cy="2507538"/>
        </p:xfrm>
        <a:graphic>
          <a:graphicData uri="http://schemas.openxmlformats.org/drawingml/2006/chart">
            <c:chart xmlns:c="http://schemas.openxmlformats.org/drawingml/2006/chart" xmlns:r="http://schemas.openxmlformats.org/officeDocument/2006/relationships" r:id="rId2"/>
          </a:graphicData>
        </a:graphic>
      </p:graphicFrame>
      <p:sp>
        <p:nvSpPr>
          <p:cNvPr id="15" name="Bent Arrow 14"/>
          <p:cNvSpPr/>
          <p:nvPr/>
        </p:nvSpPr>
        <p:spPr bwMode="auto">
          <a:xfrm>
            <a:off x="3635896" y="620688"/>
            <a:ext cx="864096" cy="576064"/>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ahoma" charset="0"/>
              <a:ea typeface="ＭＳ Ｐゴシック" charset="0"/>
              <a:cs typeface="Arial" charset="0"/>
            </a:endParaRPr>
          </a:p>
        </p:txBody>
      </p:sp>
      <p:sp>
        <p:nvSpPr>
          <p:cNvPr id="16" name="TextBox 15"/>
          <p:cNvSpPr txBox="1"/>
          <p:nvPr/>
        </p:nvSpPr>
        <p:spPr>
          <a:xfrm>
            <a:off x="3563888" y="116632"/>
            <a:ext cx="978027" cy="461665"/>
          </a:xfrm>
          <a:prstGeom prst="rect">
            <a:avLst/>
          </a:prstGeom>
          <a:noFill/>
        </p:spPr>
        <p:txBody>
          <a:bodyPr wrap="none" rtlCol="0">
            <a:spAutoFit/>
          </a:bodyPr>
          <a:lstStyle/>
          <a:p>
            <a:r>
              <a:rPr lang="en-US" sz="1400" dirty="0" smtClean="0"/>
              <a:t>Automatic</a:t>
            </a:r>
            <a:r>
              <a:rPr lang="en-US" dirty="0" smtClean="0"/>
              <a:t> </a:t>
            </a:r>
            <a:endParaRPr lang="en-US" dirty="0"/>
          </a:p>
        </p:txBody>
      </p:sp>
      <p:sp>
        <p:nvSpPr>
          <p:cNvPr id="17" name="Bent Arrow 16"/>
          <p:cNvSpPr/>
          <p:nvPr/>
        </p:nvSpPr>
        <p:spPr bwMode="auto">
          <a:xfrm flipV="1">
            <a:off x="3563888" y="5589240"/>
            <a:ext cx="864096" cy="576064"/>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ahoma" charset="0"/>
              <a:ea typeface="ＭＳ Ｐゴシック" charset="0"/>
              <a:cs typeface="Arial" charset="0"/>
            </a:endParaRPr>
          </a:p>
        </p:txBody>
      </p:sp>
      <p:sp>
        <p:nvSpPr>
          <p:cNvPr id="18" name="TextBox 17"/>
          <p:cNvSpPr txBox="1"/>
          <p:nvPr/>
        </p:nvSpPr>
        <p:spPr>
          <a:xfrm>
            <a:off x="3419872" y="6237312"/>
            <a:ext cx="752730" cy="307777"/>
          </a:xfrm>
          <a:prstGeom prst="rect">
            <a:avLst/>
          </a:prstGeom>
          <a:noFill/>
        </p:spPr>
        <p:txBody>
          <a:bodyPr wrap="none" rtlCol="0">
            <a:spAutoFit/>
          </a:bodyPr>
          <a:lstStyle/>
          <a:p>
            <a:r>
              <a:rPr lang="en-US" sz="1400" dirty="0" smtClean="0"/>
              <a:t>Manual</a:t>
            </a:r>
            <a:endParaRPr lang="en-US" dirty="0"/>
          </a:p>
        </p:txBody>
      </p:sp>
      <p:graphicFrame>
        <p:nvGraphicFramePr>
          <p:cNvPr id="19" name="Chart 18"/>
          <p:cNvGraphicFramePr/>
          <p:nvPr>
            <p:extLst>
              <p:ext uri="{D42A27DB-BD31-4B8C-83A1-F6EECF244321}">
                <p14:modId xmlns:p14="http://schemas.microsoft.com/office/powerpoint/2010/main" val="2753024927"/>
              </p:ext>
            </p:extLst>
          </p:nvPr>
        </p:nvGraphicFramePr>
        <p:xfrm>
          <a:off x="5076056" y="188640"/>
          <a:ext cx="3672408" cy="2232248"/>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bwMode="auto">
          <a:xfrm>
            <a:off x="5004048" y="116632"/>
            <a:ext cx="3888432" cy="2592288"/>
          </a:xfrm>
          <a:prstGeom prst="rect">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ahoma" charset="0"/>
              <a:ea typeface="ＭＳ Ｐゴシック" charset="0"/>
              <a:cs typeface="Arial" charset="0"/>
            </a:endParaRPr>
          </a:p>
        </p:txBody>
      </p:sp>
      <p:sp>
        <p:nvSpPr>
          <p:cNvPr id="2" name="TextBox 1"/>
          <p:cNvSpPr txBox="1"/>
          <p:nvPr/>
        </p:nvSpPr>
        <p:spPr>
          <a:xfrm>
            <a:off x="5004049" y="6309320"/>
            <a:ext cx="3672408" cy="461665"/>
          </a:xfrm>
          <a:prstGeom prst="rect">
            <a:avLst/>
          </a:prstGeom>
          <a:noFill/>
        </p:spPr>
        <p:txBody>
          <a:bodyPr wrap="square" rtlCol="0">
            <a:spAutoFit/>
          </a:bodyPr>
          <a:lstStyle/>
          <a:p>
            <a:pPr marL="515938" indent="-515938"/>
            <a:r>
              <a:rPr lang="en-US" sz="1200" dirty="0" smtClean="0"/>
              <a:t>Fig. 1: Frequency distribution of college students weights (</a:t>
            </a:r>
            <a:r>
              <a:rPr lang="en-US" sz="1200" dirty="0" err="1" smtClean="0"/>
              <a:t>lbs</a:t>
            </a:r>
            <a:r>
              <a:rPr lang="en-US" sz="1200" dirty="0" smtClean="0"/>
              <a:t>)</a:t>
            </a:r>
            <a:endParaRPr lang="en-US" sz="1200" dirty="0"/>
          </a:p>
        </p:txBody>
      </p:sp>
      <p:sp>
        <p:nvSpPr>
          <p:cNvPr id="13" name="Rectangle 12"/>
          <p:cNvSpPr/>
          <p:nvPr/>
        </p:nvSpPr>
        <p:spPr bwMode="auto">
          <a:xfrm>
            <a:off x="5004048" y="3645024"/>
            <a:ext cx="3888432" cy="3168352"/>
          </a:xfrm>
          <a:prstGeom prst="rect">
            <a:avLst/>
          </a:prstGeom>
          <a:solidFill>
            <a:schemeClr val="bg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ahoma" charset="0"/>
              <a:ea typeface="ＭＳ Ｐゴシック" charset="0"/>
              <a:cs typeface="Arial" charset="0"/>
            </a:endParaRPr>
          </a:p>
        </p:txBody>
      </p:sp>
      <p:grpSp>
        <p:nvGrpSpPr>
          <p:cNvPr id="12" name="Group 11"/>
          <p:cNvGrpSpPr/>
          <p:nvPr/>
        </p:nvGrpSpPr>
        <p:grpSpPr>
          <a:xfrm>
            <a:off x="4572000" y="0"/>
            <a:ext cx="4464496" cy="2996952"/>
            <a:chOff x="4572000" y="0"/>
            <a:chExt cx="4464496" cy="2996952"/>
          </a:xfrm>
        </p:grpSpPr>
        <p:cxnSp>
          <p:nvCxnSpPr>
            <p:cNvPr id="5" name="Straight Connector 4"/>
            <p:cNvCxnSpPr/>
            <p:nvPr/>
          </p:nvCxnSpPr>
          <p:spPr bwMode="auto">
            <a:xfrm flipV="1">
              <a:off x="4716016" y="44624"/>
              <a:ext cx="4320480" cy="2952328"/>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4572000" y="0"/>
              <a:ext cx="4464496" cy="2852936"/>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003266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381000"/>
            <a:ext cx="7772400" cy="1089025"/>
          </a:xfrm>
        </p:spPr>
        <p:txBody>
          <a:bodyPr/>
          <a:lstStyle/>
          <a:p>
            <a:pPr eaLnBrk="1" hangingPunct="1">
              <a:defRPr/>
            </a:pPr>
            <a:r>
              <a:rPr lang="da-DK" smtClean="0">
                <a:ea typeface="+mj-ea"/>
              </a:rPr>
              <a:t>The world 2004</a:t>
            </a:r>
            <a:endParaRPr lang="en-US" smtClean="0">
              <a:ea typeface="+mj-ea"/>
            </a:endParaRPr>
          </a:p>
        </p:txBody>
      </p:sp>
      <p:sp>
        <p:nvSpPr>
          <p:cNvPr id="35843" name="Text Box 4"/>
          <p:cNvSpPr txBox="1">
            <a:spLocks noChangeArrowheads="1"/>
          </p:cNvSpPr>
          <p:nvPr/>
        </p:nvSpPr>
        <p:spPr bwMode="auto">
          <a:xfrm>
            <a:off x="762000" y="1600200"/>
            <a:ext cx="7620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spcBef>
                <a:spcPct val="50000"/>
              </a:spcBef>
            </a:pPr>
            <a:r>
              <a:rPr lang="en-US" sz="2800">
                <a:latin typeface="Arial" pitchFamily="34" charset="0"/>
              </a:rPr>
              <a:t>A Norwegian diplomat, Charung Gollar, was asked to present the UN with a graphic presentation showing the main problems in the world in 2004. He presented a set of 8 pictures entitled "The power of stars" and was applauded for the simplicity of his idea. In spite of having no pretension at all, his work was presented to participate to the Nobel Prize of Political Marketing. Attached are the 8 pictures presented. </a:t>
            </a:r>
          </a:p>
        </p:txBody>
      </p:sp>
      <p:sp>
        <p:nvSpPr>
          <p:cNvPr id="35844" name="Rectangle 5"/>
          <p:cNvSpPr>
            <a:spLocks noChangeArrowheads="1"/>
          </p:cNvSpPr>
          <p:nvPr/>
        </p:nvSpPr>
        <p:spPr bwMode="auto">
          <a:xfrm>
            <a:off x="7761288" y="7159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Eur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Europe</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Angola[1]">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Angola</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Brazil">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Brazil</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Burkina_Faso">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Burkina Faso</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Ch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China</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Colombia">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Colombia</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44893369"/>
              </p:ext>
            </p:extLst>
          </p:nvPr>
        </p:nvGraphicFramePr>
        <p:xfrm>
          <a:off x="2141538" y="152240"/>
          <a:ext cx="7002462" cy="6680200"/>
        </p:xfrm>
        <a:graphic>
          <a:graphicData uri="http://schemas.openxmlformats.org/presentationml/2006/ole">
            <mc:AlternateContent xmlns:mc="http://schemas.openxmlformats.org/markup-compatibility/2006">
              <mc:Choice xmlns:v="urn:schemas-microsoft-com:vml" Requires="v">
                <p:oleObj spid="_x0000_s1031" name="Document" r:id="rId3" imgW="6083300" imgH="5803900" progId="Word.Document.12">
                  <p:embed/>
                </p:oleObj>
              </mc:Choice>
              <mc:Fallback>
                <p:oleObj name="Document" r:id="rId3" imgW="6083300" imgH="5803900" progId="Word.Document.12">
                  <p:embed/>
                  <p:pic>
                    <p:nvPicPr>
                      <p:cNvPr id="0" name=""/>
                      <p:cNvPicPr/>
                      <p:nvPr/>
                    </p:nvPicPr>
                    <p:blipFill>
                      <a:blip r:embed="rId4"/>
                      <a:stretch>
                        <a:fillRect/>
                      </a:stretch>
                    </p:blipFill>
                    <p:spPr>
                      <a:xfrm>
                        <a:off x="2141538" y="152240"/>
                        <a:ext cx="7002462" cy="6680200"/>
                      </a:xfrm>
                      <a:prstGeom prst="rect">
                        <a:avLst/>
                      </a:prstGeom>
                      <a:solidFill>
                        <a:srgbClr val="CCFFCC"/>
                      </a:solidFill>
                    </p:spPr>
                  </p:pic>
                </p:oleObj>
              </mc:Fallback>
            </mc:AlternateContent>
          </a:graphicData>
        </a:graphic>
      </p:graphicFrame>
      <p:sp>
        <p:nvSpPr>
          <p:cNvPr id="3" name="Rectangle 2"/>
          <p:cNvSpPr/>
          <p:nvPr/>
        </p:nvSpPr>
        <p:spPr>
          <a:xfrm>
            <a:off x="0" y="0"/>
            <a:ext cx="6660232" cy="954107"/>
          </a:xfrm>
          <a:prstGeom prst="rect">
            <a:avLst/>
          </a:prstGeom>
        </p:spPr>
        <p:txBody>
          <a:bodyPr wrap="square">
            <a:spAutoFit/>
          </a:bodyPr>
          <a:lstStyle/>
          <a:p>
            <a:pPr lvl="0" defTabSz="457200" fontAlgn="b"/>
            <a:r>
              <a:rPr lang="en-US" sz="1400" dirty="0">
                <a:latin typeface="Arial" pitchFamily="34" charset="0"/>
                <a:cs typeface="Arial" pitchFamily="34" charset="0"/>
              </a:rPr>
              <a:t>Biostatics Spring 2016 </a:t>
            </a:r>
            <a:endParaRPr lang="en-US" sz="1400" dirty="0" smtClean="0">
              <a:latin typeface="Arial" pitchFamily="34" charset="0"/>
              <a:cs typeface="Arial" pitchFamily="34" charset="0"/>
            </a:endParaRPr>
          </a:p>
          <a:p>
            <a:pPr defTabSz="457200" fontAlgn="b"/>
            <a:r>
              <a:rPr lang="en-US" sz="1400" dirty="0">
                <a:latin typeface="Arial" pitchFamily="34" charset="0"/>
                <a:cs typeface="Arial" pitchFamily="34" charset="0"/>
              </a:rPr>
              <a:t>BIOM 7110/</a:t>
            </a:r>
            <a:r>
              <a:rPr lang="en-US" sz="1400" dirty="0" smtClean="0">
                <a:latin typeface="Arial" pitchFamily="34" charset="0"/>
                <a:cs typeface="Arial" pitchFamily="34" charset="0"/>
              </a:rPr>
              <a:t>8110</a:t>
            </a:r>
          </a:p>
          <a:p>
            <a:pPr lvl="0" defTabSz="457200" fontAlgn="b"/>
            <a:r>
              <a:rPr lang="en-US" sz="1400" dirty="0" smtClean="0">
                <a:latin typeface="Arial" pitchFamily="34" charset="0"/>
                <a:cs typeface="Arial" pitchFamily="34" charset="0"/>
              </a:rPr>
              <a:t>Lindner</a:t>
            </a:r>
            <a:r>
              <a:rPr lang="en-US" sz="1400" dirty="0">
                <a:latin typeface="Arial" pitchFamily="34" charset="0"/>
                <a:cs typeface="Arial" pitchFamily="34" charset="0"/>
              </a:rPr>
              <a:t>, </a:t>
            </a:r>
            <a:r>
              <a:rPr lang="en-US" sz="1400" dirty="0" smtClean="0">
                <a:latin typeface="Arial" pitchFamily="34" charset="0"/>
                <a:cs typeface="Arial" pitchFamily="34" charset="0"/>
              </a:rPr>
              <a:t>Jennings</a:t>
            </a:r>
          </a:p>
          <a:p>
            <a:pPr defTabSz="457200" fontAlgn="b"/>
            <a:r>
              <a:rPr lang="pl-PL" sz="1400" dirty="0">
                <a:latin typeface="Arial" pitchFamily="34" charset="0"/>
                <a:cs typeface="Arial" pitchFamily="34" charset="0"/>
              </a:rPr>
              <a:t>MW 8:40-10:05, ES </a:t>
            </a:r>
            <a:r>
              <a:rPr lang="pl-PL" sz="1400" dirty="0" smtClean="0">
                <a:latin typeface="Arial" pitchFamily="34" charset="0"/>
                <a:cs typeface="Arial" pitchFamily="34" charset="0"/>
              </a:rPr>
              <a:t>311</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5984297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Somalia">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Somalia</a:t>
            </a: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USA">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800100"/>
            <a:ext cx="742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5"/>
          <p:cNvSpPr txBox="1">
            <a:spLocks noChangeArrowheads="1"/>
          </p:cNvSpPr>
          <p:nvPr/>
        </p:nvSpPr>
        <p:spPr bwMode="auto">
          <a:xfrm>
            <a:off x="2590800" y="18891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algn="ctr" eaLnBrk="1" hangingPunct="1">
              <a:spcBef>
                <a:spcPct val="50000"/>
              </a:spcBef>
            </a:pPr>
            <a:r>
              <a:rPr lang="da-DK"/>
              <a:t>USA</a:t>
            </a:r>
            <a:endParaRPr lang="en-US"/>
          </a:p>
        </p:txBody>
      </p:sp>
      <p:sp>
        <p:nvSpPr>
          <p:cNvPr id="44036" name="AutoShape 6">
            <a:hlinkClick r:id="rId5" action="ppaction://hlinksldjump" highlightClick="1"/>
          </p:cNvPr>
          <p:cNvSpPr>
            <a:spLocks noChangeArrowheads="1"/>
          </p:cNvSpPr>
          <p:nvPr/>
        </p:nvSpPr>
        <p:spPr bwMode="auto">
          <a:xfrm>
            <a:off x="8567738" y="6308725"/>
            <a:ext cx="576262" cy="549275"/>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smtClean="0"/>
              <a:t>Angola</a:t>
            </a:r>
          </a:p>
        </p:txBody>
      </p:sp>
      <p:sp>
        <p:nvSpPr>
          <p:cNvPr id="79875" name="Rectangle 3"/>
          <p:cNvSpPr>
            <a:spLocks noGrp="1" noChangeArrowheads="1"/>
          </p:cNvSpPr>
          <p:nvPr>
            <p:ph type="body" idx="1"/>
          </p:nvPr>
        </p:nvSpPr>
        <p:spPr/>
        <p:txBody>
          <a:bodyPr/>
          <a:lstStyle/>
          <a:p>
            <a:pPr eaLnBrk="1" hangingPunct="1">
              <a:buFont typeface="Wingdings" charset="0"/>
              <a:buChar char="n"/>
              <a:defRPr/>
            </a:pPr>
            <a:endParaRPr lang="en-US" smtClean="0">
              <a:ea typeface="+mn-ea"/>
            </a:endParaRPr>
          </a:p>
        </p:txBody>
      </p:sp>
      <p:pic>
        <p:nvPicPr>
          <p:cNvPr id="45060" name="Picture 4">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989138"/>
            <a:ext cx="4391025"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smtClean="0"/>
              <a:t>Brazil</a:t>
            </a:r>
          </a:p>
        </p:txBody>
      </p:sp>
      <p:pic>
        <p:nvPicPr>
          <p:cNvPr id="46083" name="Picture 4">
            <a:hlinkClick r:id="rId3" action="ppaction://hlinksldjump"/>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2339975" y="1844675"/>
            <a:ext cx="4465638" cy="4465638"/>
          </a:xfrm>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en-US" smtClean="0"/>
              <a:t>Burkina Faso</a:t>
            </a:r>
          </a:p>
        </p:txBody>
      </p:sp>
      <p:pic>
        <p:nvPicPr>
          <p:cNvPr id="47107" name="Picture 4" descr="800px-LocationBurkinaFaso">
            <a:hlinkClick r:id="rId3" action="ppaction://hlinksldjump"/>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762000" y="2133600"/>
            <a:ext cx="7620000" cy="3810000"/>
          </a:xfr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smtClean="0"/>
              <a:t>Columbia</a:t>
            </a:r>
          </a:p>
        </p:txBody>
      </p:sp>
      <p:pic>
        <p:nvPicPr>
          <p:cNvPr id="48131" name="Picture 4">
            <a:hlinkClick r:id="rId3" action="ppaction://hlinksldjump"/>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2124075" y="1916113"/>
            <a:ext cx="4535488" cy="4535487"/>
          </a:xfrm>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smtClean="0"/>
              <a:t>Somalia</a:t>
            </a:r>
          </a:p>
        </p:txBody>
      </p:sp>
      <p:pic>
        <p:nvPicPr>
          <p:cNvPr id="49155" name="Picture 4">
            <a:hlinkClick r:id="rId3" action="ppaction://hlinksldjump"/>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2051050" y="1557338"/>
            <a:ext cx="4968875" cy="4968875"/>
          </a:xfrm>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smtClean="0"/>
              <a:t>Most important:</a:t>
            </a:r>
          </a:p>
        </p:txBody>
      </p:sp>
      <p:sp>
        <p:nvSpPr>
          <p:cNvPr id="227331" name="Rectangle 3"/>
          <p:cNvSpPr>
            <a:spLocks noChangeArrowheads="1"/>
          </p:cNvSpPr>
          <p:nvPr/>
        </p:nvSpPr>
        <p:spPr bwMode="auto">
          <a:xfrm>
            <a:off x="684213" y="2060575"/>
            <a:ext cx="8135937" cy="1752600"/>
          </a:xfrm>
          <a:prstGeom prst="rect">
            <a:avLst/>
          </a:prstGeom>
          <a:noFill/>
          <a:ln>
            <a:noFill/>
          </a:ln>
          <a:effectLst/>
          <a:extLst/>
        </p:spPr>
        <p:txBody>
          <a:bodyPr/>
          <a:lstStyle/>
          <a:p>
            <a:pPr algn="ctr">
              <a:spcBef>
                <a:spcPct val="20000"/>
              </a:spcBef>
              <a:buClr>
                <a:schemeClr val="hlink"/>
              </a:buClr>
              <a:buSzPct val="65000"/>
              <a:buFont typeface="Wingdings" pitchFamily="2" charset="2"/>
              <a:buNone/>
              <a:defRPr/>
            </a:pPr>
            <a:r>
              <a:rPr lang="en-US" sz="4000">
                <a:effectLst>
                  <a:outerShdw blurRad="38100" dist="38100" dir="2700000" algn="tl">
                    <a:srgbClr val="000000"/>
                  </a:outerShdw>
                </a:effectLst>
              </a:rPr>
              <a:t>How are the data collected, arranged, presented, plotted</a:t>
            </a:r>
          </a:p>
        </p:txBody>
      </p:sp>
    </p:spTree>
    <p:extLst>
      <p:ext uri="{BB962C8B-B14F-4D97-AF65-F5344CB8AC3E}">
        <p14:creationId xmlns:p14="http://schemas.microsoft.com/office/powerpoint/2010/main" val="4986390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979613" y="404813"/>
            <a:ext cx="5137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200"/>
              <a:t>Observations are subjective</a:t>
            </a:r>
          </a:p>
        </p:txBody>
      </p:sp>
      <p:pic>
        <p:nvPicPr>
          <p:cNvPr id="307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3960812"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987550"/>
            <a:ext cx="4479925"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7248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3414"/>
                                        </p:tgtEl>
                                        <p:attrNameLst>
                                          <p:attrName>style.visibility</p:attrName>
                                        </p:attrNameLst>
                                      </p:cBhvr>
                                      <p:to>
                                        <p:strVal val="visible"/>
                                      </p:to>
                                    </p:set>
                                    <p:animEffect transition="in" filter="dissolve">
                                      <p:cBhvr>
                                        <p:cTn id="7" dur="500"/>
                                        <p:tgtEl>
                                          <p:spTgt spid="273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979613" y="404813"/>
            <a:ext cx="5137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200"/>
              <a:t>Observations are subjective</a:t>
            </a:r>
          </a:p>
        </p:txBody>
      </p:sp>
      <p:pic>
        <p:nvPicPr>
          <p:cNvPr id="275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989138"/>
            <a:ext cx="4103687"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89138"/>
            <a:ext cx="3960813"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40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5460"/>
                                        </p:tgtEl>
                                        <p:attrNameLst>
                                          <p:attrName>style.visibility</p:attrName>
                                        </p:attrNameLst>
                                      </p:cBhvr>
                                      <p:to>
                                        <p:strVal val="visible"/>
                                      </p:to>
                                    </p:set>
                                    <p:animEffect transition="in" filter="dissolve">
                                      <p:cBhvr>
                                        <p:cTn id="7" dur="500"/>
                                        <p:tgtEl>
                                          <p:spTgt spid="275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ctrTitle"/>
          </p:nvPr>
        </p:nvSpPr>
        <p:spPr>
          <a:xfrm>
            <a:off x="1331913" y="836613"/>
            <a:ext cx="7199312" cy="2808287"/>
          </a:xfrm>
        </p:spPr>
        <p:txBody>
          <a:bodyPr/>
          <a:lstStyle/>
          <a:p>
            <a:pPr algn="l" eaLnBrk="1" hangingPunct="1">
              <a:defRPr/>
            </a:pPr>
            <a:r>
              <a:rPr lang="en-US" sz="4000" smtClean="0"/>
              <a:t>Successful statistics typically requires more </a:t>
            </a:r>
            <a:r>
              <a:rPr lang="en-US" sz="4000" smtClean="0">
                <a:solidFill>
                  <a:srgbClr val="FF3300"/>
                </a:solidFill>
              </a:rPr>
              <a:t>common sense  </a:t>
            </a:r>
            <a:r>
              <a:rPr lang="en-US" sz="4000" smtClean="0">
                <a:solidFill>
                  <a:schemeClr val="tx1"/>
                </a:solidFill>
              </a:rPr>
              <a:t> than mathematical expertise</a:t>
            </a:r>
            <a:br>
              <a:rPr lang="en-US" sz="4000" smtClean="0">
                <a:solidFill>
                  <a:schemeClr val="tx1"/>
                </a:solidFill>
              </a:rPr>
            </a:br>
            <a:r>
              <a:rPr lang="en-US" sz="4000" smtClean="0">
                <a:solidFill>
                  <a:schemeClr val="tx1"/>
                </a:solidFill>
              </a:rPr>
              <a:t/>
            </a:r>
            <a:br>
              <a:rPr lang="en-US" sz="4000" smtClean="0">
                <a:solidFill>
                  <a:schemeClr val="tx1"/>
                </a:solidFill>
              </a:rPr>
            </a:br>
            <a:r>
              <a:rPr lang="en-US" sz="2400" i="1" smtClean="0">
                <a:solidFill>
                  <a:schemeClr val="tx1"/>
                </a:solidFill>
              </a:rPr>
              <a:t>(</a:t>
            </a:r>
            <a:r>
              <a:rPr lang="ja-JP" altLang="en-US" sz="2400" i="1" smtClean="0">
                <a:solidFill>
                  <a:schemeClr val="tx1"/>
                </a:solidFill>
                <a:latin typeface="Arial" pitchFamily="34" charset="0"/>
              </a:rPr>
              <a:t>“</a:t>
            </a:r>
            <a:r>
              <a:rPr lang="en-US" altLang="ja-JP" sz="2400" i="1" smtClean="0">
                <a:solidFill>
                  <a:schemeClr val="tx1"/>
                </a:solidFill>
              </a:rPr>
              <a:t>common sense is not so common</a:t>
            </a:r>
            <a:r>
              <a:rPr lang="ja-JP" altLang="en-US" sz="2400" i="1" smtClean="0">
                <a:solidFill>
                  <a:schemeClr val="tx1"/>
                </a:solidFill>
                <a:latin typeface="Arial" pitchFamily="34" charset="0"/>
              </a:rPr>
              <a:t>”</a:t>
            </a:r>
            <a:r>
              <a:rPr lang="en-US" altLang="ja-JP" sz="2400" i="1" smtClean="0">
                <a:solidFill>
                  <a:schemeClr val="tx1"/>
                </a:solidFill>
              </a:rPr>
              <a:t>  Voltaire)</a:t>
            </a:r>
            <a:endParaRPr lang="en-US" sz="2400" i="1" smtClean="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001838"/>
            <a:ext cx="4351337"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5"/>
          <p:cNvSpPr txBox="1">
            <a:spLocks noChangeArrowheads="1"/>
          </p:cNvSpPr>
          <p:nvPr/>
        </p:nvSpPr>
        <p:spPr bwMode="auto">
          <a:xfrm>
            <a:off x="1979613" y="404813"/>
            <a:ext cx="5137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200"/>
              <a:t>Observations are subjective</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3960812"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393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6484"/>
                                        </p:tgtEl>
                                        <p:attrNameLst>
                                          <p:attrName>style.visibility</p:attrName>
                                        </p:attrNameLst>
                                      </p:cBhvr>
                                      <p:to>
                                        <p:strVal val="visible"/>
                                      </p:to>
                                    </p:set>
                                    <p:animEffect transition="in" filter="dissolve">
                                      <p:cBhvr>
                                        <p:cTn id="7" dur="500"/>
                                        <p:tgtEl>
                                          <p:spTgt spid="276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000250"/>
            <a:ext cx="44799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3960812"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6"/>
          <p:cNvSpPr txBox="1">
            <a:spLocks noChangeArrowheads="1"/>
          </p:cNvSpPr>
          <p:nvPr/>
        </p:nvSpPr>
        <p:spPr bwMode="auto">
          <a:xfrm>
            <a:off x="1979613" y="404813"/>
            <a:ext cx="5137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200"/>
              <a:t>Observations are subjective</a:t>
            </a:r>
          </a:p>
        </p:txBody>
      </p:sp>
    </p:spTree>
    <p:extLst>
      <p:ext uri="{BB962C8B-B14F-4D97-AF65-F5344CB8AC3E}">
        <p14:creationId xmlns:p14="http://schemas.microsoft.com/office/powerpoint/2010/main" val="1145401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77508"/>
                                        </p:tgtEl>
                                        <p:attrNameLst>
                                          <p:attrName>style.visibility</p:attrName>
                                        </p:attrNameLst>
                                      </p:cBhvr>
                                      <p:to>
                                        <p:strVal val="visible"/>
                                      </p:to>
                                    </p:set>
                                    <p:animEffect transition="in" filter="dissolve">
                                      <p:cBhvr>
                                        <p:cTn id="7" dur="500"/>
                                        <p:tgtEl>
                                          <p:spTgt spid="277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85738"/>
            <a:ext cx="8964613"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13028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825" y="479425"/>
            <a:ext cx="8785225" cy="6186488"/>
          </a:xfrm>
          <a:prstGeom prst="rect">
            <a:avLst/>
          </a:prstGeom>
        </p:spPr>
        <p:txBody>
          <a:bodyPr>
            <a:spAutoFit/>
          </a:bodyPr>
          <a:lstStyle/>
          <a:p>
            <a:pPr>
              <a:defRPr/>
            </a:pPr>
            <a:r>
              <a:rPr lang="en-US" dirty="0">
                <a:latin typeface="Tahoma" charset="0"/>
                <a:ea typeface="ＭＳ Ｐゴシック" charset="0"/>
              </a:rPr>
              <a:t>Harvey </a:t>
            </a:r>
            <a:r>
              <a:rPr lang="en-US" dirty="0" err="1">
                <a:latin typeface="Tahoma" charset="0"/>
                <a:ea typeface="ＭＳ Ｐゴシック" charset="0"/>
              </a:rPr>
              <a:t>Motulsky</a:t>
            </a:r>
            <a:r>
              <a:rPr lang="en-US" dirty="0">
                <a:latin typeface="Tahoma" charset="0"/>
                <a:ea typeface="ＭＳ Ｐゴシック" charset="0"/>
              </a:rPr>
              <a:t>: </a:t>
            </a:r>
            <a:r>
              <a:rPr lang="en-US" sz="2000" dirty="0">
                <a:latin typeface="Tahoma" charset="0"/>
                <a:ea typeface="ＭＳ Ｐゴシック" charset="0"/>
              </a:rPr>
              <a:t>Intuitive biostatistics. </a:t>
            </a:r>
          </a:p>
          <a:p>
            <a:pPr>
              <a:defRPr/>
            </a:pPr>
            <a:endParaRPr lang="en-US" sz="2000" dirty="0">
              <a:latin typeface="Tahoma" charset="0"/>
              <a:ea typeface="ＭＳ Ｐゴシック" charset="0"/>
            </a:endParaRPr>
          </a:p>
          <a:p>
            <a:pPr>
              <a:defRPr/>
            </a:pPr>
            <a:r>
              <a:rPr lang="en-US" sz="2000" dirty="0">
                <a:latin typeface="Tahoma" charset="0"/>
                <a:ea typeface="ＭＳ Ｐゴシック" charset="0"/>
              </a:rPr>
              <a:t>Intuitive:</a:t>
            </a:r>
          </a:p>
          <a:p>
            <a:pPr>
              <a:defRPr/>
            </a:pPr>
            <a:r>
              <a:rPr lang="en-US" sz="2000" dirty="0">
                <a:latin typeface="Tahoma" charset="0"/>
                <a:ea typeface="ＭＳ Ｐゴシック" charset="0"/>
              </a:rPr>
              <a:t>Intuitive:</a:t>
            </a:r>
          </a:p>
          <a:p>
            <a:pPr>
              <a:defRPr/>
            </a:pPr>
            <a:endParaRPr lang="en-US" sz="2000" dirty="0">
              <a:latin typeface="Tahoma" charset="0"/>
              <a:ea typeface="ＭＳ Ｐゴシック" charset="0"/>
            </a:endParaRPr>
          </a:p>
          <a:p>
            <a:pPr>
              <a:defRPr/>
            </a:pPr>
            <a:r>
              <a:rPr lang="en-US" sz="2800" b="1" dirty="0">
                <a:latin typeface="Tahoma" charset="0"/>
                <a:ea typeface="ＭＳ Ｐゴシック" charset="0"/>
              </a:rPr>
              <a:t>Statistics and probability are NOT intuitive</a:t>
            </a:r>
          </a:p>
          <a:p>
            <a:pPr lvl="1">
              <a:defRPr/>
            </a:pPr>
            <a:r>
              <a:rPr lang="en-US" dirty="0">
                <a:latin typeface="Tahoma" charset="0"/>
                <a:ea typeface="ＭＳ Ｐゴシック" charset="0"/>
              </a:rPr>
              <a:t>We tend to jump to conclusions: from sample to population</a:t>
            </a:r>
          </a:p>
          <a:p>
            <a:pPr lvl="1">
              <a:defRPr/>
            </a:pPr>
            <a:r>
              <a:rPr lang="en-US" dirty="0">
                <a:solidFill>
                  <a:srgbClr val="FFFF66"/>
                </a:solidFill>
                <a:latin typeface="Tahoma" charset="0"/>
                <a:ea typeface="ＭＳ Ｐゴシック" charset="0"/>
              </a:rPr>
              <a:t>We tend to be overconfident</a:t>
            </a:r>
          </a:p>
          <a:p>
            <a:pPr marL="457200">
              <a:defRPr/>
            </a:pPr>
            <a:r>
              <a:rPr lang="en-US" dirty="0">
                <a:latin typeface="Tahoma" charset="0"/>
                <a:ea typeface="ＭＳ Ｐゴシック" charset="0"/>
              </a:rPr>
              <a:t>We see patterns in random </a:t>
            </a:r>
            <a:r>
              <a:rPr lang="en-US" dirty="0" smtClean="0">
                <a:latin typeface="Tahoma" charset="0"/>
                <a:ea typeface="ＭＳ Ｐゴシック" charset="0"/>
              </a:rPr>
              <a:t>data (hot hands in basketball)</a:t>
            </a:r>
            <a:endParaRPr lang="en-US" dirty="0">
              <a:latin typeface="Tahoma" charset="0"/>
              <a:ea typeface="ＭＳ Ｐゴシック" charset="0"/>
            </a:endParaRPr>
          </a:p>
          <a:p>
            <a:pPr marL="457200">
              <a:defRPr/>
            </a:pPr>
            <a:r>
              <a:rPr lang="en-US" dirty="0">
                <a:latin typeface="Tahoma" charset="0"/>
                <a:ea typeface="ＭＳ Ｐゴシック" charset="0"/>
              </a:rPr>
              <a:t>We don't realize that coincidence is common</a:t>
            </a:r>
          </a:p>
          <a:p>
            <a:pPr marL="457200">
              <a:defRPr/>
            </a:pPr>
            <a:r>
              <a:rPr lang="en-US" dirty="0">
                <a:solidFill>
                  <a:srgbClr val="FFFF66"/>
                </a:solidFill>
                <a:latin typeface="Tahoma" charset="0"/>
                <a:ea typeface="ＭＳ Ｐゴシック" charset="0"/>
              </a:rPr>
              <a:t>We have incorrect intuitive feelings about probability</a:t>
            </a:r>
          </a:p>
          <a:p>
            <a:pPr marL="457200">
              <a:defRPr/>
            </a:pPr>
            <a:r>
              <a:rPr lang="en-US" dirty="0">
                <a:solidFill>
                  <a:srgbClr val="FFFF66"/>
                </a:solidFill>
                <a:latin typeface="Tahoma" charset="0"/>
                <a:ea typeface="ＭＳ Ｐゴシック" charset="0"/>
              </a:rPr>
              <a:t>We find it hard to combine probabilities</a:t>
            </a:r>
          </a:p>
          <a:p>
            <a:pPr marL="457200">
              <a:defRPr/>
            </a:pPr>
            <a:r>
              <a:rPr lang="en-US" dirty="0">
                <a:solidFill>
                  <a:srgbClr val="FFFF66"/>
                </a:solidFill>
                <a:latin typeface="Tahoma" charset="0"/>
                <a:ea typeface="ＭＳ Ｐゴシック" charset="0"/>
              </a:rPr>
              <a:t>We don't do Bayesian calculations intuitively</a:t>
            </a:r>
          </a:p>
          <a:p>
            <a:pPr marL="457200">
              <a:defRPr/>
            </a:pPr>
            <a:r>
              <a:rPr lang="en-US" dirty="0">
                <a:latin typeface="Tahoma" charset="0"/>
                <a:ea typeface="ＭＳ Ｐゴシック" charset="0"/>
              </a:rPr>
              <a:t>We are fooled by multiple comparisons</a:t>
            </a:r>
          </a:p>
          <a:p>
            <a:pPr marL="457200">
              <a:defRPr/>
            </a:pPr>
            <a:r>
              <a:rPr lang="en-US" dirty="0">
                <a:latin typeface="Tahoma" charset="0"/>
                <a:ea typeface="ＭＳ Ｐゴシック" charset="0"/>
              </a:rPr>
              <a:t>We tend to ignore alternative explanations</a:t>
            </a:r>
          </a:p>
          <a:p>
            <a:pPr marL="457200">
              <a:defRPr/>
            </a:pPr>
            <a:r>
              <a:rPr lang="en-US" dirty="0">
                <a:solidFill>
                  <a:srgbClr val="FFFF66"/>
                </a:solidFill>
                <a:latin typeface="Tahoma" charset="0"/>
                <a:ea typeface="ＭＳ Ｐゴシック" charset="0"/>
              </a:rPr>
              <a:t>We are fooled by the regression to the mean</a:t>
            </a:r>
          </a:p>
          <a:p>
            <a:pPr marL="457200">
              <a:defRPr/>
            </a:pPr>
            <a:r>
              <a:rPr lang="en-US" dirty="0">
                <a:latin typeface="Tahoma" charset="0"/>
                <a:ea typeface="ＭＳ Ｐゴシック" charset="0"/>
              </a:rPr>
              <a:t>We crave certainty but statistics offer probabilities</a:t>
            </a:r>
          </a:p>
        </p:txBody>
      </p:sp>
      <p:sp>
        <p:nvSpPr>
          <p:cNvPr id="2" name="TextBox 1"/>
          <p:cNvSpPr txBox="1">
            <a:spLocks noChangeArrowheads="1"/>
          </p:cNvSpPr>
          <p:nvPr/>
        </p:nvSpPr>
        <p:spPr bwMode="auto">
          <a:xfrm>
            <a:off x="1476375" y="1154113"/>
            <a:ext cx="4608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1800"/>
              <a:t>easy to understand</a:t>
            </a:r>
          </a:p>
        </p:txBody>
      </p:sp>
      <p:sp>
        <p:nvSpPr>
          <p:cNvPr id="3" name="TextBox 2"/>
          <p:cNvSpPr txBox="1">
            <a:spLocks noChangeArrowheads="1"/>
          </p:cNvSpPr>
          <p:nvPr/>
        </p:nvSpPr>
        <p:spPr bwMode="auto">
          <a:xfrm>
            <a:off x="1403350" y="1484313"/>
            <a:ext cx="7632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altLang="en-US" sz="1800"/>
              <a:t>“</a:t>
            </a:r>
            <a:r>
              <a:rPr lang="en-US" sz="1800"/>
              <a:t>instinctive or acting on what one feels to be true even without a reason</a:t>
            </a:r>
            <a:r>
              <a:rPr lang="en-US" altLang="en-US" sz="1800"/>
              <a:t>”</a:t>
            </a:r>
            <a:endParaRPr lang="en-US" sz="1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47084195"/>
              </p:ext>
            </p:extLst>
          </p:nvPr>
        </p:nvGraphicFramePr>
        <p:xfrm>
          <a:off x="323850" y="1341438"/>
          <a:ext cx="8707438" cy="5426078"/>
        </p:xfrm>
        <a:graphic>
          <a:graphicData uri="http://schemas.openxmlformats.org/drawingml/2006/table">
            <a:tbl>
              <a:tblPr firstRow="1" bandRow="1">
                <a:tableStyleId>{5C22544A-7EE6-4342-B048-85BDC9FD1C3A}</a:tableStyleId>
              </a:tblPr>
              <a:tblGrid>
                <a:gridCol w="5112186"/>
                <a:gridCol w="917442"/>
                <a:gridCol w="682356"/>
                <a:gridCol w="1280307"/>
                <a:gridCol w="715147"/>
              </a:tblGrid>
              <a:tr h="370888">
                <a:tc>
                  <a:txBody>
                    <a:bodyPr/>
                    <a:lstStyle/>
                    <a:p>
                      <a:endParaRPr lang="en-US" sz="1800"/>
                    </a:p>
                  </a:txBody>
                  <a:tcPr marL="91433" marR="91433" marT="45726" marB="45726"/>
                </a:tc>
                <a:tc>
                  <a:txBody>
                    <a:bodyPr/>
                    <a:lstStyle/>
                    <a:p>
                      <a:r>
                        <a:rPr lang="en-US" sz="1800" dirty="0" smtClean="0"/>
                        <a:t>min</a:t>
                      </a:r>
                      <a:endParaRPr lang="en-US" sz="1800" dirty="0"/>
                    </a:p>
                  </a:txBody>
                  <a:tcPr marL="91433" marR="91433" marT="45726" marB="45726"/>
                </a:tc>
                <a:tc>
                  <a:txBody>
                    <a:bodyPr/>
                    <a:lstStyle/>
                    <a:p>
                      <a:r>
                        <a:rPr lang="en-US" sz="1800" dirty="0" smtClean="0"/>
                        <a:t>max</a:t>
                      </a:r>
                      <a:endParaRPr lang="en-US" sz="1800" dirty="0"/>
                    </a:p>
                  </a:txBody>
                  <a:tcPr marL="91433" marR="91433" marT="45726" marB="45726"/>
                </a:tc>
                <a:tc>
                  <a:txBody>
                    <a:bodyPr/>
                    <a:lstStyle/>
                    <a:p>
                      <a:r>
                        <a:rPr lang="en-US" sz="1800" dirty="0" smtClean="0"/>
                        <a:t>true</a:t>
                      </a:r>
                      <a:endParaRPr lang="en-US" sz="1800" dirty="0"/>
                    </a:p>
                  </a:txBody>
                  <a:tcPr marL="91433" marR="91433" marT="45726" marB="45726"/>
                </a:tc>
                <a:tc>
                  <a:txBody>
                    <a:bodyPr/>
                    <a:lstStyle/>
                    <a:p>
                      <a:r>
                        <a:rPr lang="en-US" sz="1800" dirty="0" smtClean="0"/>
                        <a:t>OK</a:t>
                      </a:r>
                      <a:endParaRPr lang="en-US" sz="1800" dirty="0"/>
                    </a:p>
                  </a:txBody>
                  <a:tcPr marL="91433" marR="91433" marT="45726" marB="45726"/>
                </a:tc>
              </a:tr>
              <a:tr h="370888">
                <a:tc>
                  <a:txBody>
                    <a:bodyPr/>
                    <a:lstStyle/>
                    <a:p>
                      <a:pPr marL="4763" lvl="2" indent="0"/>
                      <a:r>
                        <a:rPr lang="en-US" sz="1800" dirty="0" smtClean="0"/>
                        <a:t>Martin Luther King's age at death</a:t>
                      </a:r>
                    </a:p>
                  </a:txBody>
                  <a:tcPr marL="91433" marR="91433" marT="45726" marB="45726"/>
                </a:tc>
                <a:tc>
                  <a:txBody>
                    <a:bodyPr/>
                    <a:lstStyle/>
                    <a:p>
                      <a:endParaRPr lang="en-US" sz="180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640163">
                <a:tc>
                  <a:txBody>
                    <a:bodyPr/>
                    <a:lstStyle/>
                    <a:p>
                      <a:pPr marL="4763" lvl="2" indent="0"/>
                      <a:r>
                        <a:rPr lang="en-US" sz="1800" dirty="0" smtClean="0"/>
                        <a:t>Length of the Nile river</a:t>
                      </a:r>
                      <a:r>
                        <a:rPr lang="en-US" sz="1800" baseline="0" dirty="0" smtClean="0"/>
                        <a:t> (</a:t>
                      </a:r>
                      <a:r>
                        <a:rPr lang="en-US" sz="1800" dirty="0" smtClean="0"/>
                        <a:t>miles) or km  </a:t>
                      </a:r>
                    </a:p>
                  </a:txBody>
                  <a:tcPr marL="91433" marR="91433" marT="45726" marB="45726"/>
                </a:tc>
                <a:tc>
                  <a:txBody>
                    <a:bodyPr/>
                    <a:lstStyle/>
                    <a:p>
                      <a:endParaRPr lang="en-US" sz="1800" dirty="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370888">
                <a:tc>
                  <a:txBody>
                    <a:bodyPr/>
                    <a:lstStyle/>
                    <a:p>
                      <a:pPr marL="4763" lvl="2" indent="0"/>
                      <a:r>
                        <a:rPr lang="en-US" sz="1800" dirty="0" smtClean="0"/>
                        <a:t>Number of countries in OPEC </a:t>
                      </a:r>
                      <a:r>
                        <a:rPr lang="en-US" sz="1200" dirty="0" smtClean="0"/>
                        <a:t>(</a:t>
                      </a:r>
                      <a:r>
                        <a:rPr lang="en-US" sz="1200" dirty="0" err="1" smtClean="0"/>
                        <a:t>Org.Petr.Exp</a:t>
                      </a:r>
                      <a:r>
                        <a:rPr lang="en-US" sz="1200" dirty="0" smtClean="0"/>
                        <a:t>. </a:t>
                      </a:r>
                      <a:r>
                        <a:rPr lang="en-US" sz="1200" dirty="0" err="1" smtClean="0"/>
                        <a:t>Countr</a:t>
                      </a:r>
                      <a:r>
                        <a:rPr lang="en-US" sz="1200" dirty="0" smtClean="0"/>
                        <a:t>.)</a:t>
                      </a:r>
                    </a:p>
                  </a:txBody>
                  <a:tcPr marL="91433" marR="91433" marT="45726" marB="45726"/>
                </a:tc>
                <a:tc>
                  <a:txBody>
                    <a:bodyPr/>
                    <a:lstStyle/>
                    <a:p>
                      <a:endParaRPr lang="en-US" sz="180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370888">
                <a:tc>
                  <a:txBody>
                    <a:bodyPr/>
                    <a:lstStyle/>
                    <a:p>
                      <a:pPr marL="4763" lvl="2" indent="0"/>
                      <a:r>
                        <a:rPr lang="en-US" sz="1800" dirty="0" smtClean="0"/>
                        <a:t>Number of books in the Old Testament</a:t>
                      </a:r>
                    </a:p>
                  </a:txBody>
                  <a:tcPr marL="91433" marR="91433" marT="45726" marB="45726"/>
                </a:tc>
                <a:tc>
                  <a:txBody>
                    <a:bodyPr/>
                    <a:lstStyle/>
                    <a:p>
                      <a:endParaRPr lang="en-US" sz="180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640163">
                <a:tc>
                  <a:txBody>
                    <a:bodyPr/>
                    <a:lstStyle/>
                    <a:p>
                      <a:pPr marL="4763" lvl="2" indent="0"/>
                      <a:r>
                        <a:rPr lang="en-US" sz="1800" dirty="0" smtClean="0"/>
                        <a:t>Diameter of the Moon   (miles)</a:t>
                      </a:r>
                      <a:r>
                        <a:rPr lang="en-US" sz="1800" baseline="0" dirty="0" smtClean="0"/>
                        <a:t> or</a:t>
                      </a:r>
                      <a:r>
                        <a:rPr lang="en-US" sz="1800" dirty="0" smtClean="0"/>
                        <a:t> km  </a:t>
                      </a:r>
                    </a:p>
                  </a:txBody>
                  <a:tcPr marL="91433" marR="91433" marT="45726" marB="45726"/>
                </a:tc>
                <a:tc>
                  <a:txBody>
                    <a:bodyPr/>
                    <a:lstStyle/>
                    <a:p>
                      <a:endParaRPr lang="en-US" sz="1800" dirty="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640098">
                <a:tc>
                  <a:txBody>
                    <a:bodyPr/>
                    <a:lstStyle/>
                    <a:p>
                      <a:pPr marL="4763" lvl="2" indent="0"/>
                      <a:r>
                        <a:rPr lang="en-US" sz="1800" dirty="0" smtClean="0"/>
                        <a:t>Weight of a Boing 747 (pounds) or kg</a:t>
                      </a:r>
                    </a:p>
                  </a:txBody>
                  <a:tcPr marL="91433" marR="91433" marT="45726" marB="45726"/>
                </a:tc>
                <a:tc>
                  <a:txBody>
                    <a:bodyPr/>
                    <a:lstStyle/>
                    <a:p>
                      <a:endParaRPr lang="en-US" sz="1800" dirty="0"/>
                    </a:p>
                  </a:txBody>
                  <a:tcPr marL="91433" marR="91433" marT="45726" marB="45726"/>
                </a:tc>
                <a:tc>
                  <a:txBody>
                    <a:bodyPr/>
                    <a:lstStyle/>
                    <a:p>
                      <a:endParaRPr lang="en-US" sz="1800" dirty="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370888">
                <a:tc>
                  <a:txBody>
                    <a:bodyPr/>
                    <a:lstStyle/>
                    <a:p>
                      <a:pPr marL="4763" marR="0" lvl="2" indent="0" algn="l" defTabSz="457200" rtl="0" eaLnBrk="1" fontAlgn="auto" latinLnBrk="0" hangingPunct="1">
                        <a:lnSpc>
                          <a:spcPct val="100000"/>
                        </a:lnSpc>
                        <a:spcBef>
                          <a:spcPts val="0"/>
                        </a:spcBef>
                        <a:spcAft>
                          <a:spcPts val="0"/>
                        </a:spcAft>
                        <a:buClrTx/>
                        <a:buSzTx/>
                        <a:buFontTx/>
                        <a:buNone/>
                        <a:tabLst/>
                        <a:defRPr/>
                      </a:pPr>
                      <a:r>
                        <a:rPr lang="en-US" sz="1800" dirty="0" smtClean="0"/>
                        <a:t>Year Mozart was born</a:t>
                      </a:r>
                    </a:p>
                  </a:txBody>
                  <a:tcPr marL="91433" marR="91433" marT="45726" marB="45726"/>
                </a:tc>
                <a:tc>
                  <a:txBody>
                    <a:bodyPr/>
                    <a:lstStyle/>
                    <a:p>
                      <a:endParaRPr lang="en-US" sz="180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370888">
                <a:tc>
                  <a:txBody>
                    <a:bodyPr/>
                    <a:lstStyle/>
                    <a:p>
                      <a:pPr marL="4763" marR="0" lvl="2" indent="0" algn="l" defTabSz="457200" rtl="0" eaLnBrk="1" fontAlgn="auto" latinLnBrk="0" hangingPunct="1">
                        <a:lnSpc>
                          <a:spcPct val="100000"/>
                        </a:lnSpc>
                        <a:spcBef>
                          <a:spcPts val="0"/>
                        </a:spcBef>
                        <a:spcAft>
                          <a:spcPts val="0"/>
                        </a:spcAft>
                        <a:buClrTx/>
                        <a:buSzTx/>
                        <a:buFontTx/>
                        <a:buNone/>
                        <a:tabLst/>
                        <a:defRPr/>
                      </a:pPr>
                      <a:r>
                        <a:rPr lang="en-US" sz="1800" dirty="0" smtClean="0"/>
                        <a:t>Gestation period of an Asian elephant (in days)</a:t>
                      </a:r>
                    </a:p>
                  </a:txBody>
                  <a:tcPr marL="91433" marR="91433" marT="45726" marB="45726"/>
                </a:tc>
                <a:tc>
                  <a:txBody>
                    <a:bodyPr/>
                    <a:lstStyle/>
                    <a:p>
                      <a:endParaRPr lang="en-US" sz="1800"/>
                    </a:p>
                  </a:txBody>
                  <a:tcPr marL="91433" marR="91433" marT="45726" marB="45726"/>
                </a:tc>
                <a:tc>
                  <a:txBody>
                    <a:bodyPr/>
                    <a:lstStyle/>
                    <a:p>
                      <a:endParaRPr lang="en-US" sz="180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640163">
                <a:tc>
                  <a:txBody>
                    <a:bodyPr/>
                    <a:lstStyle/>
                    <a:p>
                      <a:pPr marL="4763" lvl="2" indent="0"/>
                      <a:r>
                        <a:rPr lang="en-US" sz="1800" dirty="0" smtClean="0"/>
                        <a:t>Distance from London to Tokyo (miles)</a:t>
                      </a:r>
                      <a:r>
                        <a:rPr lang="en-US" sz="1800" baseline="0" dirty="0" smtClean="0"/>
                        <a:t> or</a:t>
                      </a:r>
                      <a:r>
                        <a:rPr lang="en-US" sz="1800" dirty="0" smtClean="0"/>
                        <a:t> km </a:t>
                      </a:r>
                    </a:p>
                  </a:txBody>
                  <a:tcPr marL="91433" marR="91433" marT="45726" marB="45726"/>
                </a:tc>
                <a:tc>
                  <a:txBody>
                    <a:bodyPr/>
                    <a:lstStyle/>
                    <a:p>
                      <a:endParaRPr lang="en-US" sz="1800" dirty="0"/>
                    </a:p>
                  </a:txBody>
                  <a:tcPr marL="91433" marR="91433" marT="45726" marB="45726"/>
                </a:tc>
                <a:tc>
                  <a:txBody>
                    <a:bodyPr/>
                    <a:lstStyle/>
                    <a:p>
                      <a:endParaRPr lang="en-US" sz="1800" dirty="0"/>
                    </a:p>
                  </a:txBody>
                  <a:tcPr marL="91433" marR="91433" marT="45726" marB="45726"/>
                </a:tc>
                <a:tc>
                  <a:txBody>
                    <a:bodyPr/>
                    <a:lstStyle/>
                    <a:p>
                      <a:endParaRPr lang="en-US"/>
                    </a:p>
                  </a:txBody>
                  <a:tcPr marL="91433" marR="91433" marT="45726" marB="45726"/>
                </a:tc>
                <a:tc>
                  <a:txBody>
                    <a:bodyPr/>
                    <a:lstStyle/>
                    <a:p>
                      <a:endParaRPr lang="en-US" sz="1800" dirty="0"/>
                    </a:p>
                  </a:txBody>
                  <a:tcPr marL="91433" marR="91433" marT="45726" marB="45726"/>
                </a:tc>
              </a:tr>
              <a:tr h="640163">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dirty="0" smtClean="0"/>
                        <a:t>Deepest known point in the ocean (miles) or km</a:t>
                      </a:r>
                    </a:p>
                  </a:txBody>
                  <a:tcPr marL="91433" marR="91433" marT="45726" marB="45726"/>
                </a:tc>
                <a:tc>
                  <a:txBody>
                    <a:bodyPr/>
                    <a:lstStyle/>
                    <a:p>
                      <a:endParaRPr lang="en-US" sz="1800" dirty="0"/>
                    </a:p>
                  </a:txBody>
                  <a:tcPr marL="91433" marR="91433" marT="45726" marB="45726"/>
                </a:tc>
                <a:tc>
                  <a:txBody>
                    <a:bodyPr/>
                    <a:lstStyle/>
                    <a:p>
                      <a:endParaRPr lang="en-US" sz="1800" dirty="0"/>
                    </a:p>
                  </a:txBody>
                  <a:tcPr marL="91433" marR="91433" marT="45726" marB="45726"/>
                </a:tc>
                <a:tc>
                  <a:txBody>
                    <a:bodyPr/>
                    <a:lstStyle/>
                    <a:p>
                      <a:endParaRPr lang="en-US" dirty="0"/>
                    </a:p>
                  </a:txBody>
                  <a:tcPr marL="91433" marR="91433" marT="45726" marB="45726"/>
                </a:tc>
                <a:tc>
                  <a:txBody>
                    <a:bodyPr/>
                    <a:lstStyle/>
                    <a:p>
                      <a:endParaRPr lang="en-US" sz="1800" dirty="0"/>
                    </a:p>
                  </a:txBody>
                  <a:tcPr marL="91433" marR="91433" marT="45726" marB="45726"/>
                </a:tc>
              </a:tr>
            </a:tbl>
          </a:graphicData>
        </a:graphic>
      </p:graphicFrame>
      <p:sp>
        <p:nvSpPr>
          <p:cNvPr id="8268" name="Rectangle 2"/>
          <p:cNvSpPr>
            <a:spLocks noChangeArrowheads="1"/>
          </p:cNvSpPr>
          <p:nvPr/>
        </p:nvSpPr>
        <p:spPr bwMode="auto">
          <a:xfrm>
            <a:off x="323850" y="115888"/>
            <a:ext cx="8712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763" lvl="2"/>
            <a:r>
              <a:rPr lang="en-US" b="1">
                <a:solidFill>
                  <a:srgbClr val="FFFF66"/>
                </a:solidFill>
              </a:rPr>
              <a:t>We tend to be overconfident</a:t>
            </a:r>
          </a:p>
          <a:p>
            <a:pPr marL="4763" lvl="2"/>
            <a:r>
              <a:rPr lang="en-US" sz="2000">
                <a:solidFill>
                  <a:srgbClr val="FFFFFF"/>
                </a:solidFill>
              </a:rPr>
              <a:t>How good are people at judging how confident they are?</a:t>
            </a:r>
          </a:p>
          <a:p>
            <a:pPr marL="4763" lvl="2"/>
            <a:r>
              <a:rPr lang="en-US" sz="2000">
                <a:solidFill>
                  <a:srgbClr val="FFFFFF"/>
                </a:solidFill>
              </a:rPr>
              <a:t>Provide a range you think 90% chance containing the correct answer</a:t>
            </a:r>
          </a:p>
        </p:txBody>
      </p:sp>
    </p:spTree>
    <p:extLst>
      <p:ext uri="{BB962C8B-B14F-4D97-AF65-F5344CB8AC3E}">
        <p14:creationId xmlns:p14="http://schemas.microsoft.com/office/powerpoint/2010/main" val="13993760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7564" y="476672"/>
            <a:ext cx="7772400" cy="1828800"/>
          </a:xfrm>
        </p:spPr>
        <p:txBody>
          <a:bodyPr/>
          <a:lstStyle/>
          <a:p>
            <a:r>
              <a:rPr lang="en-US" dirty="0" smtClean="0"/>
              <a:t>http://www.gapminder.org/</a:t>
            </a:r>
            <a:br>
              <a:rPr lang="en-US" dirty="0" smtClean="0"/>
            </a:br>
            <a:endParaRPr lang="en-US" dirty="0"/>
          </a:p>
        </p:txBody>
      </p:sp>
      <p:sp>
        <p:nvSpPr>
          <p:cNvPr id="3" name="Subtitle 2"/>
          <p:cNvSpPr>
            <a:spLocks noGrp="1"/>
          </p:cNvSpPr>
          <p:nvPr>
            <p:ph type="subTitle" idx="1"/>
          </p:nvPr>
        </p:nvSpPr>
        <p:spPr>
          <a:xfrm>
            <a:off x="395536" y="2780928"/>
            <a:ext cx="8424936" cy="3048744"/>
          </a:xfrm>
        </p:spPr>
        <p:txBody>
          <a:bodyPr>
            <a:normAutofit fontScale="77500" lnSpcReduction="20000"/>
          </a:bodyPr>
          <a:lstStyle/>
          <a:p>
            <a:r>
              <a:rPr lang="en-US" dirty="0" smtClean="0">
                <a:hlinkClick r:id="rId2"/>
              </a:rPr>
              <a:t>http://www.gapminder.org/ignorance/</a:t>
            </a:r>
            <a:endParaRPr lang="en-US" dirty="0" smtClean="0"/>
          </a:p>
          <a:p>
            <a:endParaRPr lang="en-US" dirty="0"/>
          </a:p>
          <a:p>
            <a:r>
              <a:rPr lang="en-US" dirty="0" smtClean="0">
                <a:hlinkClick r:id="rId3"/>
              </a:rPr>
              <a:t>http://www.ted.com/talks/hans_rosling_shows_the_best_stats_you_ve_ever_seen</a:t>
            </a:r>
            <a:endParaRPr lang="en-US" dirty="0" smtClean="0"/>
          </a:p>
          <a:p>
            <a:endParaRPr lang="en-US" dirty="0"/>
          </a:p>
          <a:p>
            <a:r>
              <a:rPr lang="en-US" dirty="0">
                <a:hlinkClick r:id="rId4"/>
              </a:rPr>
              <a:t>http://www.gapminder.org/videos/200-years-that-changed-the-world-bbc/</a:t>
            </a:r>
            <a:endParaRPr lang="en-US" dirty="0"/>
          </a:p>
          <a:p>
            <a:endParaRPr lang="en-US" dirty="0" smtClean="0"/>
          </a:p>
          <a:p>
            <a:endParaRPr lang="en-US" dirty="0"/>
          </a:p>
        </p:txBody>
      </p:sp>
    </p:spTree>
    <p:extLst>
      <p:ext uri="{BB962C8B-B14F-4D97-AF65-F5344CB8AC3E}">
        <p14:creationId xmlns:p14="http://schemas.microsoft.com/office/powerpoint/2010/main" val="38905294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395288" y="404813"/>
            <a:ext cx="8572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FFFF00"/>
                </a:solidFill>
              </a:rPr>
              <a:t>We have incorrect intuitive feelings about probability</a:t>
            </a:r>
          </a:p>
          <a:p>
            <a:endParaRPr lang="en-US">
              <a:solidFill>
                <a:srgbClr val="FFFF00"/>
              </a:solidFill>
            </a:endParaRPr>
          </a:p>
          <a:p>
            <a:r>
              <a:rPr lang="en-US"/>
              <a:t>Your job is to pick one ball from one of the </a:t>
            </a:r>
          </a:p>
          <a:p>
            <a:r>
              <a:rPr lang="en-US"/>
              <a:t>bowls with closed eyes.</a:t>
            </a:r>
          </a:p>
          <a:p>
            <a:endParaRPr lang="en-US"/>
          </a:p>
          <a:p>
            <a:r>
              <a:rPr lang="en-US"/>
              <a:t>You get a large prize by picking  a red. </a:t>
            </a:r>
          </a:p>
        </p:txBody>
      </p:sp>
      <p:grpSp>
        <p:nvGrpSpPr>
          <p:cNvPr id="9219" name="Group 8"/>
          <p:cNvGrpSpPr>
            <a:grpSpLocks/>
          </p:cNvGrpSpPr>
          <p:nvPr/>
        </p:nvGrpSpPr>
        <p:grpSpPr bwMode="auto">
          <a:xfrm>
            <a:off x="1562100" y="4648200"/>
            <a:ext cx="1219200" cy="1168400"/>
            <a:chOff x="1422400" y="3136900"/>
            <a:chExt cx="1219200" cy="1168400"/>
          </a:xfrm>
        </p:grpSpPr>
        <p:sp>
          <p:nvSpPr>
            <p:cNvPr id="4" name="Arc 3"/>
            <p:cNvSpPr>
              <a:spLocks/>
            </p:cNvSpPr>
            <p:nvPr/>
          </p:nvSpPr>
          <p:spPr bwMode="auto">
            <a:xfrm>
              <a:off x="1422400" y="3136900"/>
              <a:ext cx="1193800" cy="1054100"/>
            </a:xfrm>
            <a:custGeom>
              <a:avLst/>
              <a:gdLst>
                <a:gd name="T0" fmla="*/ 1039778 w 1193800"/>
                <a:gd name="T1" fmla="*/ 173695 h 1054100"/>
                <a:gd name="T2" fmla="*/ 976733 w 1193800"/>
                <a:gd name="T3" fmla="*/ 933620 h 1054100"/>
                <a:gd name="T4" fmla="*/ 221614 w 1193800"/>
                <a:gd name="T5" fmla="*/ 936900 h 1054100"/>
                <a:gd name="T6" fmla="*/ 149952 w 1193800"/>
                <a:gd name="T7" fmla="*/ 177713 h 1054100"/>
                <a:gd name="T8" fmla="*/ 0 60000 65536"/>
                <a:gd name="T9" fmla="*/ 0 60000 65536"/>
                <a:gd name="T10" fmla="*/ 0 60000 65536"/>
                <a:gd name="T11" fmla="*/ 0 60000 65536"/>
                <a:gd name="T12" fmla="*/ 0 w 1193800"/>
                <a:gd name="T13" fmla="*/ 0 h 1054100"/>
                <a:gd name="T14" fmla="*/ 1193800 w 1193800"/>
                <a:gd name="T15" fmla="*/ 1054100 h 1054100"/>
              </a:gdLst>
              <a:ahLst/>
              <a:cxnLst>
                <a:cxn ang="T8">
                  <a:pos x="T0" y="T1"/>
                </a:cxn>
                <a:cxn ang="T9">
                  <a:pos x="T2" y="T3"/>
                </a:cxn>
                <a:cxn ang="T10">
                  <a:pos x="T4" y="T5"/>
                </a:cxn>
                <a:cxn ang="T11">
                  <a:pos x="T6" y="T7"/>
                </a:cxn>
              </a:cxnLst>
              <a:rect l="T12" t="T13" r="T14" b="T15"/>
              <a:pathLst>
                <a:path w="1193800" h="1054100" stroke="0">
                  <a:moveTo>
                    <a:pt x="1039778" y="173695"/>
                  </a:moveTo>
                  <a:cubicBezTo>
                    <a:pt x="1267869" y="396580"/>
                    <a:pt x="1239174" y="742463"/>
                    <a:pt x="976733" y="933620"/>
                  </a:cubicBezTo>
                  <a:cubicBezTo>
                    <a:pt x="757891" y="1093020"/>
                    <a:pt x="442221" y="1094391"/>
                    <a:pt x="221614" y="936900"/>
                  </a:cubicBezTo>
                  <a:cubicBezTo>
                    <a:pt x="-42872" y="748083"/>
                    <a:pt x="-75485" y="402585"/>
                    <a:pt x="149952" y="177713"/>
                  </a:cubicBezTo>
                  <a:lnTo>
                    <a:pt x="596900" y="527050"/>
                  </a:lnTo>
                  <a:lnTo>
                    <a:pt x="1039778" y="173695"/>
                  </a:lnTo>
                  <a:close/>
                </a:path>
                <a:path w="1193800" h="1054100" fill="none">
                  <a:moveTo>
                    <a:pt x="1039778" y="173695"/>
                  </a:moveTo>
                  <a:cubicBezTo>
                    <a:pt x="1267869" y="396580"/>
                    <a:pt x="1239174" y="742463"/>
                    <a:pt x="976733" y="933620"/>
                  </a:cubicBezTo>
                  <a:cubicBezTo>
                    <a:pt x="757891" y="1093020"/>
                    <a:pt x="442221" y="1094391"/>
                    <a:pt x="221614" y="936900"/>
                  </a:cubicBezTo>
                  <a:cubicBezTo>
                    <a:pt x="-42872" y="748083"/>
                    <a:pt x="-75485" y="402585"/>
                    <a:pt x="149952" y="177713"/>
                  </a:cubicBezTo>
                </a:path>
              </a:pathLst>
            </a:custGeom>
            <a:noFill/>
            <a:ln w="25400" cap="flat" cmpd="sng">
              <a:solidFill>
                <a:schemeClr val="accent1"/>
              </a:solidFill>
              <a:prstDash val="solid"/>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p>
          </p:txBody>
        </p:sp>
        <p:sp>
          <p:nvSpPr>
            <p:cNvPr id="8" name="Rounded Rectangle 7"/>
            <p:cNvSpPr>
              <a:spLocks noChangeArrowheads="1"/>
            </p:cNvSpPr>
            <p:nvPr/>
          </p:nvSpPr>
          <p:spPr bwMode="auto">
            <a:xfrm>
              <a:off x="1422400" y="4191000"/>
              <a:ext cx="1219200" cy="114300"/>
            </a:xfrm>
            <a:prstGeom prst="roundRect">
              <a:avLst>
                <a:gd name="adj" fmla="val 16667"/>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0" name="Group 9"/>
          <p:cNvGrpSpPr>
            <a:grpSpLocks noChangeAspect="1"/>
          </p:cNvGrpSpPr>
          <p:nvPr/>
        </p:nvGrpSpPr>
        <p:grpSpPr bwMode="auto">
          <a:xfrm>
            <a:off x="4965700" y="3003550"/>
            <a:ext cx="3048000" cy="2921000"/>
            <a:chOff x="1422400" y="3136900"/>
            <a:chExt cx="1219200" cy="1168400"/>
          </a:xfrm>
        </p:grpSpPr>
        <p:sp>
          <p:nvSpPr>
            <p:cNvPr id="11" name="Arc 10"/>
            <p:cNvSpPr>
              <a:spLocks/>
            </p:cNvSpPr>
            <p:nvPr/>
          </p:nvSpPr>
          <p:spPr bwMode="auto">
            <a:xfrm>
              <a:off x="1422400" y="3136900"/>
              <a:ext cx="1193800" cy="1054100"/>
            </a:xfrm>
            <a:custGeom>
              <a:avLst/>
              <a:gdLst>
                <a:gd name="T0" fmla="*/ 1039778 w 1193800"/>
                <a:gd name="T1" fmla="*/ 173695 h 1054100"/>
                <a:gd name="T2" fmla="*/ 976733 w 1193800"/>
                <a:gd name="T3" fmla="*/ 933620 h 1054100"/>
                <a:gd name="T4" fmla="*/ 221614 w 1193800"/>
                <a:gd name="T5" fmla="*/ 936900 h 1054100"/>
                <a:gd name="T6" fmla="*/ 149952 w 1193800"/>
                <a:gd name="T7" fmla="*/ 177713 h 1054100"/>
                <a:gd name="T8" fmla="*/ 0 60000 65536"/>
                <a:gd name="T9" fmla="*/ 0 60000 65536"/>
                <a:gd name="T10" fmla="*/ 0 60000 65536"/>
                <a:gd name="T11" fmla="*/ 0 60000 65536"/>
                <a:gd name="T12" fmla="*/ 0 w 1193800"/>
                <a:gd name="T13" fmla="*/ 0 h 1054100"/>
                <a:gd name="T14" fmla="*/ 1193800 w 1193800"/>
                <a:gd name="T15" fmla="*/ 1054100 h 1054100"/>
              </a:gdLst>
              <a:ahLst/>
              <a:cxnLst>
                <a:cxn ang="T8">
                  <a:pos x="T0" y="T1"/>
                </a:cxn>
                <a:cxn ang="T9">
                  <a:pos x="T2" y="T3"/>
                </a:cxn>
                <a:cxn ang="T10">
                  <a:pos x="T4" y="T5"/>
                </a:cxn>
                <a:cxn ang="T11">
                  <a:pos x="T6" y="T7"/>
                </a:cxn>
              </a:cxnLst>
              <a:rect l="T12" t="T13" r="T14" b="T15"/>
              <a:pathLst>
                <a:path w="1193800" h="1054100" stroke="0">
                  <a:moveTo>
                    <a:pt x="1039778" y="173695"/>
                  </a:moveTo>
                  <a:cubicBezTo>
                    <a:pt x="1267869" y="396580"/>
                    <a:pt x="1239174" y="742463"/>
                    <a:pt x="976733" y="933620"/>
                  </a:cubicBezTo>
                  <a:cubicBezTo>
                    <a:pt x="757891" y="1093020"/>
                    <a:pt x="442221" y="1094391"/>
                    <a:pt x="221614" y="936900"/>
                  </a:cubicBezTo>
                  <a:cubicBezTo>
                    <a:pt x="-42872" y="748083"/>
                    <a:pt x="-75485" y="402585"/>
                    <a:pt x="149952" y="177713"/>
                  </a:cubicBezTo>
                  <a:lnTo>
                    <a:pt x="596900" y="527050"/>
                  </a:lnTo>
                  <a:lnTo>
                    <a:pt x="1039778" y="173695"/>
                  </a:lnTo>
                  <a:close/>
                </a:path>
                <a:path w="1193800" h="1054100" fill="none">
                  <a:moveTo>
                    <a:pt x="1039778" y="173695"/>
                  </a:moveTo>
                  <a:cubicBezTo>
                    <a:pt x="1267869" y="396580"/>
                    <a:pt x="1239174" y="742463"/>
                    <a:pt x="976733" y="933620"/>
                  </a:cubicBezTo>
                  <a:cubicBezTo>
                    <a:pt x="757891" y="1093020"/>
                    <a:pt x="442221" y="1094391"/>
                    <a:pt x="221614" y="936900"/>
                  </a:cubicBezTo>
                  <a:cubicBezTo>
                    <a:pt x="-42872" y="748083"/>
                    <a:pt x="-75485" y="402585"/>
                    <a:pt x="149952" y="177713"/>
                  </a:cubicBezTo>
                </a:path>
              </a:pathLst>
            </a:custGeom>
            <a:noFill/>
            <a:ln w="38100" cap="flat" cmpd="sng">
              <a:solidFill>
                <a:srgbClr val="6797CC"/>
              </a:solidFill>
              <a:prstDash val="solid"/>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p>
          </p:txBody>
        </p:sp>
        <p:sp>
          <p:nvSpPr>
            <p:cNvPr id="12" name="Rounded Rectangle 11"/>
            <p:cNvSpPr>
              <a:spLocks noChangeArrowheads="1"/>
            </p:cNvSpPr>
            <p:nvPr/>
          </p:nvSpPr>
          <p:spPr bwMode="auto">
            <a:xfrm>
              <a:off x="1422400" y="4191000"/>
              <a:ext cx="1219200" cy="114300"/>
            </a:xfrm>
            <a:prstGeom prst="roundRect">
              <a:avLst>
                <a:gd name="adj" fmla="val 16667"/>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1" name="Group 22"/>
          <p:cNvGrpSpPr>
            <a:grpSpLocks/>
          </p:cNvGrpSpPr>
          <p:nvPr/>
        </p:nvGrpSpPr>
        <p:grpSpPr bwMode="auto">
          <a:xfrm>
            <a:off x="1727200" y="4860925"/>
            <a:ext cx="952500" cy="763588"/>
            <a:chOff x="1587500" y="3350769"/>
            <a:chExt cx="952500" cy="763775"/>
          </a:xfrm>
        </p:grpSpPr>
        <p:sp>
          <p:nvSpPr>
            <p:cNvPr id="13" name="Oval 12"/>
            <p:cNvSpPr>
              <a:spLocks noChangeArrowheads="1"/>
            </p:cNvSpPr>
            <p:nvPr/>
          </p:nvSpPr>
          <p:spPr bwMode="auto">
            <a:xfrm>
              <a:off x="2044700" y="3687401"/>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4" name="Oval 13"/>
            <p:cNvSpPr>
              <a:spLocks noChangeArrowheads="1"/>
            </p:cNvSpPr>
            <p:nvPr/>
          </p:nvSpPr>
          <p:spPr bwMode="auto">
            <a:xfrm>
              <a:off x="22225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5" name="Oval 14"/>
            <p:cNvSpPr>
              <a:spLocks noChangeArrowheads="1"/>
            </p:cNvSpPr>
            <p:nvPr/>
          </p:nvSpPr>
          <p:spPr bwMode="auto">
            <a:xfrm>
              <a:off x="22352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6" name="Oval 15"/>
            <p:cNvSpPr>
              <a:spLocks noChangeArrowheads="1"/>
            </p:cNvSpPr>
            <p:nvPr/>
          </p:nvSpPr>
          <p:spPr bwMode="auto">
            <a:xfrm>
              <a:off x="16002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7" name="Oval 16"/>
            <p:cNvSpPr>
              <a:spLocks noChangeArrowheads="1"/>
            </p:cNvSpPr>
            <p:nvPr/>
          </p:nvSpPr>
          <p:spPr bwMode="auto">
            <a:xfrm>
              <a:off x="1587500" y="353178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8" name="Oval 17"/>
            <p:cNvSpPr>
              <a:spLocks noChangeArrowheads="1"/>
            </p:cNvSpPr>
            <p:nvPr/>
          </p:nvSpPr>
          <p:spPr bwMode="auto">
            <a:xfrm>
              <a:off x="18161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9" name="Oval 18"/>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0" name="Oval 19"/>
            <p:cNvSpPr>
              <a:spLocks noChangeArrowheads="1"/>
            </p:cNvSpPr>
            <p:nvPr/>
          </p:nvSpPr>
          <p:spPr bwMode="auto">
            <a:xfrm>
              <a:off x="1816100" y="380331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1" name="Oval 20"/>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2" name="Oval 21"/>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2" name="Group 23"/>
          <p:cNvGrpSpPr>
            <a:grpSpLocks/>
          </p:cNvGrpSpPr>
          <p:nvPr/>
        </p:nvGrpSpPr>
        <p:grpSpPr bwMode="auto">
          <a:xfrm>
            <a:off x="5638800" y="4608513"/>
            <a:ext cx="952500" cy="763587"/>
            <a:chOff x="1587500" y="3350769"/>
            <a:chExt cx="952500" cy="763775"/>
          </a:xfrm>
        </p:grpSpPr>
        <p:sp>
          <p:nvSpPr>
            <p:cNvPr id="25" name="Oval 24"/>
            <p:cNvSpPr>
              <a:spLocks noChangeArrowheads="1"/>
            </p:cNvSpPr>
            <p:nvPr/>
          </p:nvSpPr>
          <p:spPr bwMode="auto">
            <a:xfrm>
              <a:off x="2044700" y="3687402"/>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6" name="Oval 25"/>
            <p:cNvSpPr>
              <a:spLocks noChangeArrowheads="1"/>
            </p:cNvSpPr>
            <p:nvPr/>
          </p:nvSpPr>
          <p:spPr bwMode="auto">
            <a:xfrm>
              <a:off x="22225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7" name="Oval 26"/>
            <p:cNvSpPr>
              <a:spLocks noChangeArrowheads="1"/>
            </p:cNvSpPr>
            <p:nvPr/>
          </p:nvSpPr>
          <p:spPr bwMode="auto">
            <a:xfrm>
              <a:off x="22352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8" name="Oval 27"/>
            <p:cNvSpPr>
              <a:spLocks noChangeArrowheads="1"/>
            </p:cNvSpPr>
            <p:nvPr/>
          </p:nvSpPr>
          <p:spPr bwMode="auto">
            <a:xfrm>
              <a:off x="16002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29" name="Oval 28"/>
            <p:cNvSpPr>
              <a:spLocks noChangeArrowheads="1"/>
            </p:cNvSpPr>
            <p:nvPr/>
          </p:nvSpPr>
          <p:spPr bwMode="auto">
            <a:xfrm>
              <a:off x="1587500" y="353178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0" name="Oval 29"/>
            <p:cNvSpPr>
              <a:spLocks noChangeArrowheads="1"/>
            </p:cNvSpPr>
            <p:nvPr/>
          </p:nvSpPr>
          <p:spPr bwMode="auto">
            <a:xfrm>
              <a:off x="18161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1" name="Oval 30"/>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2" name="Oval 31"/>
            <p:cNvSpPr>
              <a:spLocks noChangeArrowheads="1"/>
            </p:cNvSpPr>
            <p:nvPr/>
          </p:nvSpPr>
          <p:spPr bwMode="auto">
            <a:xfrm>
              <a:off x="1816100" y="3803317"/>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3" name="Oval 32"/>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4" name="Oval 33"/>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3" name="Group 34"/>
          <p:cNvGrpSpPr>
            <a:grpSpLocks/>
          </p:cNvGrpSpPr>
          <p:nvPr/>
        </p:nvGrpSpPr>
        <p:grpSpPr bwMode="auto">
          <a:xfrm>
            <a:off x="5321300" y="3387725"/>
            <a:ext cx="952500" cy="763588"/>
            <a:chOff x="1587500" y="3350769"/>
            <a:chExt cx="952500" cy="763775"/>
          </a:xfrm>
        </p:grpSpPr>
        <p:sp>
          <p:nvSpPr>
            <p:cNvPr id="36" name="Oval 35"/>
            <p:cNvSpPr>
              <a:spLocks noChangeArrowheads="1"/>
            </p:cNvSpPr>
            <p:nvPr/>
          </p:nvSpPr>
          <p:spPr bwMode="auto">
            <a:xfrm>
              <a:off x="2044700" y="3687401"/>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7" name="Oval 36"/>
            <p:cNvSpPr>
              <a:spLocks noChangeArrowheads="1"/>
            </p:cNvSpPr>
            <p:nvPr/>
          </p:nvSpPr>
          <p:spPr bwMode="auto">
            <a:xfrm>
              <a:off x="22225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8" name="Oval 37"/>
            <p:cNvSpPr>
              <a:spLocks noChangeArrowheads="1"/>
            </p:cNvSpPr>
            <p:nvPr/>
          </p:nvSpPr>
          <p:spPr bwMode="auto">
            <a:xfrm>
              <a:off x="22352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39" name="Oval 38"/>
            <p:cNvSpPr>
              <a:spLocks noChangeArrowheads="1"/>
            </p:cNvSpPr>
            <p:nvPr/>
          </p:nvSpPr>
          <p:spPr bwMode="auto">
            <a:xfrm>
              <a:off x="16002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0" name="Oval 39"/>
            <p:cNvSpPr>
              <a:spLocks noChangeArrowheads="1"/>
            </p:cNvSpPr>
            <p:nvPr/>
          </p:nvSpPr>
          <p:spPr bwMode="auto">
            <a:xfrm>
              <a:off x="1587500" y="353178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1" name="Oval 40"/>
            <p:cNvSpPr>
              <a:spLocks noChangeArrowheads="1"/>
            </p:cNvSpPr>
            <p:nvPr/>
          </p:nvSpPr>
          <p:spPr bwMode="auto">
            <a:xfrm>
              <a:off x="18161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2" name="Oval 41"/>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3" name="Oval 42"/>
            <p:cNvSpPr>
              <a:spLocks noChangeArrowheads="1"/>
            </p:cNvSpPr>
            <p:nvPr/>
          </p:nvSpPr>
          <p:spPr bwMode="auto">
            <a:xfrm>
              <a:off x="1816100" y="380331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4" name="Oval 43"/>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5" name="Oval 44"/>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4" name="Group 45"/>
          <p:cNvGrpSpPr>
            <a:grpSpLocks/>
          </p:cNvGrpSpPr>
          <p:nvPr/>
        </p:nvGrpSpPr>
        <p:grpSpPr bwMode="auto">
          <a:xfrm>
            <a:off x="6248400" y="3224213"/>
            <a:ext cx="952500" cy="763587"/>
            <a:chOff x="1587500" y="3350769"/>
            <a:chExt cx="952500" cy="763775"/>
          </a:xfrm>
        </p:grpSpPr>
        <p:sp>
          <p:nvSpPr>
            <p:cNvPr id="47" name="Oval 46"/>
            <p:cNvSpPr>
              <a:spLocks noChangeArrowheads="1"/>
            </p:cNvSpPr>
            <p:nvPr/>
          </p:nvSpPr>
          <p:spPr bwMode="auto">
            <a:xfrm>
              <a:off x="2044700" y="3687402"/>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8" name="Oval 47"/>
            <p:cNvSpPr>
              <a:spLocks noChangeArrowheads="1"/>
            </p:cNvSpPr>
            <p:nvPr/>
          </p:nvSpPr>
          <p:spPr bwMode="auto">
            <a:xfrm>
              <a:off x="22225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49" name="Oval 48"/>
            <p:cNvSpPr>
              <a:spLocks noChangeArrowheads="1"/>
            </p:cNvSpPr>
            <p:nvPr/>
          </p:nvSpPr>
          <p:spPr bwMode="auto">
            <a:xfrm>
              <a:off x="22352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0" name="Oval 49"/>
            <p:cNvSpPr>
              <a:spLocks noChangeArrowheads="1"/>
            </p:cNvSpPr>
            <p:nvPr/>
          </p:nvSpPr>
          <p:spPr bwMode="auto">
            <a:xfrm>
              <a:off x="16002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1" name="Oval 50"/>
            <p:cNvSpPr>
              <a:spLocks noChangeArrowheads="1"/>
            </p:cNvSpPr>
            <p:nvPr/>
          </p:nvSpPr>
          <p:spPr bwMode="auto">
            <a:xfrm>
              <a:off x="1587500" y="353178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2" name="Oval 51"/>
            <p:cNvSpPr>
              <a:spLocks noChangeArrowheads="1"/>
            </p:cNvSpPr>
            <p:nvPr/>
          </p:nvSpPr>
          <p:spPr bwMode="auto">
            <a:xfrm>
              <a:off x="18161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3" name="Oval 52"/>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4" name="Oval 53"/>
            <p:cNvSpPr>
              <a:spLocks noChangeArrowheads="1"/>
            </p:cNvSpPr>
            <p:nvPr/>
          </p:nvSpPr>
          <p:spPr bwMode="auto">
            <a:xfrm>
              <a:off x="1816100" y="3803317"/>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5" name="Oval 54"/>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6" name="Oval 55"/>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5" name="Group 56"/>
          <p:cNvGrpSpPr>
            <a:grpSpLocks/>
          </p:cNvGrpSpPr>
          <p:nvPr/>
        </p:nvGrpSpPr>
        <p:grpSpPr bwMode="auto">
          <a:xfrm>
            <a:off x="6781800" y="3997325"/>
            <a:ext cx="952500" cy="763588"/>
            <a:chOff x="1587500" y="3350769"/>
            <a:chExt cx="952500" cy="763775"/>
          </a:xfrm>
        </p:grpSpPr>
        <p:sp>
          <p:nvSpPr>
            <p:cNvPr id="58" name="Oval 57"/>
            <p:cNvSpPr>
              <a:spLocks noChangeArrowheads="1"/>
            </p:cNvSpPr>
            <p:nvPr/>
          </p:nvSpPr>
          <p:spPr bwMode="auto">
            <a:xfrm>
              <a:off x="2044700" y="3687401"/>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59" name="Oval 58"/>
            <p:cNvSpPr>
              <a:spLocks noChangeArrowheads="1"/>
            </p:cNvSpPr>
            <p:nvPr/>
          </p:nvSpPr>
          <p:spPr bwMode="auto">
            <a:xfrm>
              <a:off x="22225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0" name="Oval 59"/>
            <p:cNvSpPr>
              <a:spLocks noChangeArrowheads="1"/>
            </p:cNvSpPr>
            <p:nvPr/>
          </p:nvSpPr>
          <p:spPr bwMode="auto">
            <a:xfrm>
              <a:off x="22352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1" name="Oval 60"/>
            <p:cNvSpPr>
              <a:spLocks noChangeArrowheads="1"/>
            </p:cNvSpPr>
            <p:nvPr/>
          </p:nvSpPr>
          <p:spPr bwMode="auto">
            <a:xfrm>
              <a:off x="16002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2" name="Oval 61"/>
            <p:cNvSpPr>
              <a:spLocks noChangeArrowheads="1"/>
            </p:cNvSpPr>
            <p:nvPr/>
          </p:nvSpPr>
          <p:spPr bwMode="auto">
            <a:xfrm>
              <a:off x="1587500" y="353178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3" name="Oval 62"/>
            <p:cNvSpPr>
              <a:spLocks noChangeArrowheads="1"/>
            </p:cNvSpPr>
            <p:nvPr/>
          </p:nvSpPr>
          <p:spPr bwMode="auto">
            <a:xfrm>
              <a:off x="18161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4" name="Oval 63"/>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5" name="Oval 64"/>
            <p:cNvSpPr>
              <a:spLocks noChangeArrowheads="1"/>
            </p:cNvSpPr>
            <p:nvPr/>
          </p:nvSpPr>
          <p:spPr bwMode="auto">
            <a:xfrm>
              <a:off x="1816100" y="380331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6" name="Oval 65"/>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67" name="Oval 66"/>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6" name="Group 67"/>
          <p:cNvGrpSpPr>
            <a:grpSpLocks/>
          </p:cNvGrpSpPr>
          <p:nvPr/>
        </p:nvGrpSpPr>
        <p:grpSpPr bwMode="auto">
          <a:xfrm>
            <a:off x="5143500" y="4214813"/>
            <a:ext cx="952500" cy="763587"/>
            <a:chOff x="1587500" y="3350769"/>
            <a:chExt cx="952500" cy="763775"/>
          </a:xfrm>
        </p:grpSpPr>
        <p:sp>
          <p:nvSpPr>
            <p:cNvPr id="69" name="Oval 68"/>
            <p:cNvSpPr>
              <a:spLocks noChangeArrowheads="1"/>
            </p:cNvSpPr>
            <p:nvPr/>
          </p:nvSpPr>
          <p:spPr bwMode="auto">
            <a:xfrm>
              <a:off x="2044700" y="3687402"/>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0" name="Oval 69"/>
            <p:cNvSpPr>
              <a:spLocks noChangeArrowheads="1"/>
            </p:cNvSpPr>
            <p:nvPr/>
          </p:nvSpPr>
          <p:spPr bwMode="auto">
            <a:xfrm>
              <a:off x="22225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1" name="Oval 70"/>
            <p:cNvSpPr>
              <a:spLocks noChangeArrowheads="1"/>
            </p:cNvSpPr>
            <p:nvPr/>
          </p:nvSpPr>
          <p:spPr bwMode="auto">
            <a:xfrm>
              <a:off x="22352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2" name="Oval 71"/>
            <p:cNvSpPr>
              <a:spLocks noChangeArrowheads="1"/>
            </p:cNvSpPr>
            <p:nvPr/>
          </p:nvSpPr>
          <p:spPr bwMode="auto">
            <a:xfrm>
              <a:off x="16002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3" name="Oval 72"/>
            <p:cNvSpPr>
              <a:spLocks noChangeArrowheads="1"/>
            </p:cNvSpPr>
            <p:nvPr/>
          </p:nvSpPr>
          <p:spPr bwMode="auto">
            <a:xfrm>
              <a:off x="1587500" y="353178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4" name="Oval 73"/>
            <p:cNvSpPr>
              <a:spLocks noChangeArrowheads="1"/>
            </p:cNvSpPr>
            <p:nvPr/>
          </p:nvSpPr>
          <p:spPr bwMode="auto">
            <a:xfrm>
              <a:off x="18161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5" name="Oval 74"/>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6" name="Oval 75"/>
            <p:cNvSpPr>
              <a:spLocks noChangeArrowheads="1"/>
            </p:cNvSpPr>
            <p:nvPr/>
          </p:nvSpPr>
          <p:spPr bwMode="auto">
            <a:xfrm>
              <a:off x="1816100" y="3803317"/>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7" name="Oval 76"/>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78" name="Oval 77"/>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7" name="Group 78"/>
          <p:cNvGrpSpPr>
            <a:grpSpLocks/>
          </p:cNvGrpSpPr>
          <p:nvPr/>
        </p:nvGrpSpPr>
        <p:grpSpPr bwMode="auto">
          <a:xfrm>
            <a:off x="5854700" y="3873500"/>
            <a:ext cx="952500" cy="763588"/>
            <a:chOff x="1587500" y="3350769"/>
            <a:chExt cx="952500" cy="763775"/>
          </a:xfrm>
        </p:grpSpPr>
        <p:sp>
          <p:nvSpPr>
            <p:cNvPr id="80" name="Oval 79"/>
            <p:cNvSpPr>
              <a:spLocks noChangeArrowheads="1"/>
            </p:cNvSpPr>
            <p:nvPr/>
          </p:nvSpPr>
          <p:spPr bwMode="auto">
            <a:xfrm>
              <a:off x="2044700" y="3687401"/>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1" name="Oval 80"/>
            <p:cNvSpPr>
              <a:spLocks noChangeArrowheads="1"/>
            </p:cNvSpPr>
            <p:nvPr/>
          </p:nvSpPr>
          <p:spPr bwMode="auto">
            <a:xfrm>
              <a:off x="22225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2" name="Oval 81"/>
            <p:cNvSpPr>
              <a:spLocks noChangeArrowheads="1"/>
            </p:cNvSpPr>
            <p:nvPr/>
          </p:nvSpPr>
          <p:spPr bwMode="auto">
            <a:xfrm>
              <a:off x="22352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3" name="Oval 82"/>
            <p:cNvSpPr>
              <a:spLocks noChangeArrowheads="1"/>
            </p:cNvSpPr>
            <p:nvPr/>
          </p:nvSpPr>
          <p:spPr bwMode="auto">
            <a:xfrm>
              <a:off x="1600200" y="3881124"/>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4" name="Oval 83"/>
            <p:cNvSpPr>
              <a:spLocks noChangeArrowheads="1"/>
            </p:cNvSpPr>
            <p:nvPr/>
          </p:nvSpPr>
          <p:spPr bwMode="auto">
            <a:xfrm>
              <a:off x="1587500" y="353178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5" name="Oval 84"/>
            <p:cNvSpPr>
              <a:spLocks noChangeArrowheads="1"/>
            </p:cNvSpPr>
            <p:nvPr/>
          </p:nvSpPr>
          <p:spPr bwMode="auto">
            <a:xfrm>
              <a:off x="1816100" y="357624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6" name="Oval 85"/>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7" name="Oval 86"/>
            <p:cNvSpPr>
              <a:spLocks noChangeArrowheads="1"/>
            </p:cNvSpPr>
            <p:nvPr/>
          </p:nvSpPr>
          <p:spPr bwMode="auto">
            <a:xfrm>
              <a:off x="1816100" y="380331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8" name="Oval 87"/>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89" name="Oval 88"/>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grpSp>
        <p:nvGrpSpPr>
          <p:cNvPr id="9228" name="Group 89"/>
          <p:cNvGrpSpPr>
            <a:grpSpLocks/>
          </p:cNvGrpSpPr>
          <p:nvPr/>
        </p:nvGrpSpPr>
        <p:grpSpPr bwMode="auto">
          <a:xfrm>
            <a:off x="6578600" y="4595813"/>
            <a:ext cx="952500" cy="763587"/>
            <a:chOff x="1587500" y="3350769"/>
            <a:chExt cx="952500" cy="763775"/>
          </a:xfrm>
        </p:grpSpPr>
        <p:sp>
          <p:nvSpPr>
            <p:cNvPr id="91" name="Oval 90"/>
            <p:cNvSpPr>
              <a:spLocks noChangeArrowheads="1"/>
            </p:cNvSpPr>
            <p:nvPr/>
          </p:nvSpPr>
          <p:spPr bwMode="auto">
            <a:xfrm>
              <a:off x="2044700" y="3687402"/>
              <a:ext cx="152400" cy="157201"/>
            </a:xfrm>
            <a:prstGeom prst="ellipse">
              <a:avLst/>
            </a:prstGeom>
            <a:solidFill>
              <a:srgbClr val="FF0000"/>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2" name="Oval 91"/>
            <p:cNvSpPr>
              <a:spLocks noChangeArrowheads="1"/>
            </p:cNvSpPr>
            <p:nvPr/>
          </p:nvSpPr>
          <p:spPr bwMode="auto">
            <a:xfrm>
              <a:off x="22225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3" name="Oval 92"/>
            <p:cNvSpPr>
              <a:spLocks noChangeArrowheads="1"/>
            </p:cNvSpPr>
            <p:nvPr/>
          </p:nvSpPr>
          <p:spPr bwMode="auto">
            <a:xfrm>
              <a:off x="22352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4" name="Oval 93"/>
            <p:cNvSpPr>
              <a:spLocks noChangeArrowheads="1"/>
            </p:cNvSpPr>
            <p:nvPr/>
          </p:nvSpPr>
          <p:spPr bwMode="auto">
            <a:xfrm>
              <a:off x="1600200" y="3881125"/>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5" name="Oval 94"/>
            <p:cNvSpPr>
              <a:spLocks noChangeArrowheads="1"/>
            </p:cNvSpPr>
            <p:nvPr/>
          </p:nvSpPr>
          <p:spPr bwMode="auto">
            <a:xfrm>
              <a:off x="1587500" y="353178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6" name="Oval 95"/>
            <p:cNvSpPr>
              <a:spLocks noChangeArrowheads="1"/>
            </p:cNvSpPr>
            <p:nvPr/>
          </p:nvSpPr>
          <p:spPr bwMode="auto">
            <a:xfrm>
              <a:off x="1816100" y="3576250"/>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7" name="Oval 96"/>
            <p:cNvSpPr>
              <a:spLocks noChangeArrowheads="1"/>
            </p:cNvSpPr>
            <p:nvPr/>
          </p:nvSpPr>
          <p:spPr bwMode="auto">
            <a:xfrm>
              <a:off x="1968500" y="3350769"/>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8" name="Oval 97"/>
            <p:cNvSpPr>
              <a:spLocks noChangeArrowheads="1"/>
            </p:cNvSpPr>
            <p:nvPr/>
          </p:nvSpPr>
          <p:spPr bwMode="auto">
            <a:xfrm>
              <a:off x="1816100" y="3803317"/>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9" name="Oval 98"/>
            <p:cNvSpPr>
              <a:spLocks noChangeArrowheads="1"/>
            </p:cNvSpPr>
            <p:nvPr/>
          </p:nvSpPr>
          <p:spPr bwMode="auto">
            <a:xfrm>
              <a:off x="1968500" y="3958931"/>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0" name="Oval 99"/>
            <p:cNvSpPr>
              <a:spLocks noChangeArrowheads="1"/>
            </p:cNvSpPr>
            <p:nvPr/>
          </p:nvSpPr>
          <p:spPr bwMode="auto">
            <a:xfrm>
              <a:off x="2387600" y="3795378"/>
              <a:ext cx="152400" cy="15561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sp>
        <p:nvSpPr>
          <p:cNvPr id="102" name="Oval 101"/>
          <p:cNvSpPr>
            <a:spLocks noChangeArrowheads="1"/>
          </p:cNvSpPr>
          <p:nvPr/>
        </p:nvSpPr>
        <p:spPr bwMode="auto">
          <a:xfrm>
            <a:off x="6680200" y="5353050"/>
            <a:ext cx="152400" cy="155575"/>
          </a:xfrm>
          <a:prstGeom prst="ellipse">
            <a:avLst/>
          </a:prstGeom>
          <a:solidFill>
            <a:srgbClr val="F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3" name="Oval 102"/>
          <p:cNvSpPr>
            <a:spLocks noChangeArrowheads="1"/>
          </p:cNvSpPr>
          <p:nvPr/>
        </p:nvSpPr>
        <p:spPr bwMode="auto">
          <a:xfrm>
            <a:off x="6324600" y="5353050"/>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4" name="Oval 103"/>
          <p:cNvSpPr>
            <a:spLocks noChangeArrowheads="1"/>
          </p:cNvSpPr>
          <p:nvPr/>
        </p:nvSpPr>
        <p:spPr bwMode="auto">
          <a:xfrm>
            <a:off x="5041900" y="416877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8" name="Oval 107"/>
          <p:cNvSpPr>
            <a:spLocks noChangeArrowheads="1"/>
          </p:cNvSpPr>
          <p:nvPr/>
        </p:nvSpPr>
        <p:spPr bwMode="auto">
          <a:xfrm>
            <a:off x="5130800" y="3871913"/>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nvGrpSpPr>
          <p:cNvPr id="9233" name="Group 111"/>
          <p:cNvGrpSpPr>
            <a:grpSpLocks/>
          </p:cNvGrpSpPr>
          <p:nvPr/>
        </p:nvGrpSpPr>
        <p:grpSpPr bwMode="auto">
          <a:xfrm>
            <a:off x="7378700" y="3698875"/>
            <a:ext cx="381000" cy="504825"/>
            <a:chOff x="3073400" y="5004435"/>
            <a:chExt cx="381000" cy="504443"/>
          </a:xfrm>
        </p:grpSpPr>
        <p:sp>
          <p:nvSpPr>
            <p:cNvPr id="105" name="Oval 104"/>
            <p:cNvSpPr>
              <a:spLocks noChangeArrowheads="1"/>
            </p:cNvSpPr>
            <p:nvPr/>
          </p:nvSpPr>
          <p:spPr bwMode="auto">
            <a:xfrm>
              <a:off x="3086100" y="5353421"/>
              <a:ext cx="152400" cy="155457"/>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6" name="Oval 105"/>
            <p:cNvSpPr>
              <a:spLocks noChangeArrowheads="1"/>
            </p:cNvSpPr>
            <p:nvPr/>
          </p:nvSpPr>
          <p:spPr bwMode="auto">
            <a:xfrm>
              <a:off x="3073400" y="5004435"/>
              <a:ext cx="152400" cy="155457"/>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7" name="Oval 106"/>
            <p:cNvSpPr>
              <a:spLocks noChangeArrowheads="1"/>
            </p:cNvSpPr>
            <p:nvPr/>
          </p:nvSpPr>
          <p:spPr bwMode="auto">
            <a:xfrm>
              <a:off x="3302000" y="5048851"/>
              <a:ext cx="152400" cy="155457"/>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09" name="Oval 108"/>
            <p:cNvSpPr>
              <a:spLocks noChangeArrowheads="1"/>
            </p:cNvSpPr>
            <p:nvPr/>
          </p:nvSpPr>
          <p:spPr bwMode="auto">
            <a:xfrm>
              <a:off x="3302000" y="5275693"/>
              <a:ext cx="152400" cy="155457"/>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grpSp>
      <p:sp>
        <p:nvSpPr>
          <p:cNvPr id="110" name="Oval 109"/>
          <p:cNvSpPr>
            <a:spLocks noChangeArrowheads="1"/>
          </p:cNvSpPr>
          <p:nvPr/>
        </p:nvSpPr>
        <p:spPr bwMode="auto">
          <a:xfrm>
            <a:off x="7569200" y="4711700"/>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1" name="Oval 110"/>
          <p:cNvSpPr>
            <a:spLocks noChangeArrowheads="1"/>
          </p:cNvSpPr>
          <p:nvPr/>
        </p:nvSpPr>
        <p:spPr bwMode="auto">
          <a:xfrm>
            <a:off x="5981700" y="341312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4" name="Oval 113"/>
          <p:cNvSpPr>
            <a:spLocks noChangeArrowheads="1"/>
          </p:cNvSpPr>
          <p:nvPr/>
        </p:nvSpPr>
        <p:spPr bwMode="auto">
          <a:xfrm>
            <a:off x="6083300" y="4799013"/>
            <a:ext cx="152400" cy="155575"/>
          </a:xfrm>
          <a:prstGeom prst="ellipse">
            <a:avLst/>
          </a:prstGeom>
          <a:solidFill>
            <a:srgbClr val="F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5" name="Oval 114"/>
          <p:cNvSpPr>
            <a:spLocks noChangeArrowheads="1"/>
          </p:cNvSpPr>
          <p:nvPr/>
        </p:nvSpPr>
        <p:spPr bwMode="auto">
          <a:xfrm>
            <a:off x="7378700" y="477837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6" name="Oval 115"/>
          <p:cNvSpPr>
            <a:spLocks noChangeArrowheads="1"/>
          </p:cNvSpPr>
          <p:nvPr/>
        </p:nvSpPr>
        <p:spPr bwMode="auto">
          <a:xfrm>
            <a:off x="7251700" y="3497263"/>
            <a:ext cx="152400" cy="157162"/>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7" name="Oval 116"/>
          <p:cNvSpPr>
            <a:spLocks noChangeArrowheads="1"/>
          </p:cNvSpPr>
          <p:nvPr/>
        </p:nvSpPr>
        <p:spPr bwMode="auto">
          <a:xfrm>
            <a:off x="5778500" y="4286250"/>
            <a:ext cx="152400" cy="15716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8" name="Oval 117"/>
          <p:cNvSpPr>
            <a:spLocks noChangeArrowheads="1"/>
          </p:cNvSpPr>
          <p:nvPr/>
        </p:nvSpPr>
        <p:spPr bwMode="auto">
          <a:xfrm>
            <a:off x="7658100" y="4256088"/>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19" name="Oval 118"/>
          <p:cNvSpPr>
            <a:spLocks noChangeArrowheads="1"/>
          </p:cNvSpPr>
          <p:nvPr/>
        </p:nvSpPr>
        <p:spPr bwMode="auto">
          <a:xfrm>
            <a:off x="5219700" y="3716338"/>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0" name="Oval 119"/>
          <p:cNvSpPr>
            <a:spLocks noChangeArrowheads="1"/>
          </p:cNvSpPr>
          <p:nvPr/>
        </p:nvSpPr>
        <p:spPr bwMode="auto">
          <a:xfrm>
            <a:off x="6096000" y="3233738"/>
            <a:ext cx="152400" cy="157162"/>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1" name="Oval 120"/>
          <p:cNvSpPr>
            <a:spLocks noChangeArrowheads="1"/>
          </p:cNvSpPr>
          <p:nvPr/>
        </p:nvSpPr>
        <p:spPr bwMode="auto">
          <a:xfrm>
            <a:off x="5283200" y="4183063"/>
            <a:ext cx="152400" cy="157162"/>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2" name="Oval 121"/>
          <p:cNvSpPr>
            <a:spLocks noChangeArrowheads="1"/>
          </p:cNvSpPr>
          <p:nvPr/>
        </p:nvSpPr>
        <p:spPr bwMode="auto">
          <a:xfrm>
            <a:off x="5524500" y="407352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3" name="Oval 122"/>
          <p:cNvSpPr>
            <a:spLocks noChangeArrowheads="1"/>
          </p:cNvSpPr>
          <p:nvPr/>
        </p:nvSpPr>
        <p:spPr bwMode="auto">
          <a:xfrm>
            <a:off x="6578600" y="4976813"/>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5" name="Oval 124"/>
          <p:cNvSpPr>
            <a:spLocks noChangeArrowheads="1"/>
          </p:cNvSpPr>
          <p:nvPr/>
        </p:nvSpPr>
        <p:spPr bwMode="auto">
          <a:xfrm>
            <a:off x="6438900" y="3949700"/>
            <a:ext cx="152400" cy="155575"/>
          </a:xfrm>
          <a:prstGeom prst="ellipse">
            <a:avLst/>
          </a:prstGeom>
          <a:solidFill>
            <a:srgbClr val="F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6" name="Oval 125"/>
          <p:cNvSpPr>
            <a:spLocks noChangeArrowheads="1"/>
          </p:cNvSpPr>
          <p:nvPr/>
        </p:nvSpPr>
        <p:spPr bwMode="auto">
          <a:xfrm>
            <a:off x="7131050" y="3302000"/>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7" name="Oval 126"/>
          <p:cNvSpPr>
            <a:spLocks noChangeArrowheads="1"/>
          </p:cNvSpPr>
          <p:nvPr/>
        </p:nvSpPr>
        <p:spPr bwMode="auto">
          <a:xfrm>
            <a:off x="5822950" y="5384800"/>
            <a:ext cx="152400" cy="157163"/>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8" name="Oval 127"/>
          <p:cNvSpPr>
            <a:spLocks noChangeArrowheads="1"/>
          </p:cNvSpPr>
          <p:nvPr/>
        </p:nvSpPr>
        <p:spPr bwMode="auto">
          <a:xfrm>
            <a:off x="6096000" y="546417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29" name="Oval 128"/>
          <p:cNvSpPr>
            <a:spLocks noChangeArrowheads="1"/>
          </p:cNvSpPr>
          <p:nvPr/>
        </p:nvSpPr>
        <p:spPr bwMode="auto">
          <a:xfrm>
            <a:off x="5327650" y="5024438"/>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30" name="Oval 129"/>
          <p:cNvSpPr>
            <a:spLocks noChangeArrowheads="1"/>
          </p:cNvSpPr>
          <p:nvPr/>
        </p:nvSpPr>
        <p:spPr bwMode="auto">
          <a:xfrm>
            <a:off x="6496050" y="541972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31" name="Oval 130"/>
          <p:cNvSpPr>
            <a:spLocks noChangeArrowheads="1"/>
          </p:cNvSpPr>
          <p:nvPr/>
        </p:nvSpPr>
        <p:spPr bwMode="auto">
          <a:xfrm>
            <a:off x="6381750" y="4637088"/>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32" name="Oval 131"/>
          <p:cNvSpPr>
            <a:spLocks noChangeArrowheads="1"/>
          </p:cNvSpPr>
          <p:nvPr/>
        </p:nvSpPr>
        <p:spPr bwMode="auto">
          <a:xfrm>
            <a:off x="6858000" y="4027488"/>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33" name="Oval 132"/>
          <p:cNvSpPr>
            <a:spLocks noChangeArrowheads="1"/>
          </p:cNvSpPr>
          <p:nvPr/>
        </p:nvSpPr>
        <p:spPr bwMode="auto">
          <a:xfrm>
            <a:off x="7232650" y="3813175"/>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134" name="Oval 133"/>
          <p:cNvSpPr>
            <a:spLocks noChangeArrowheads="1"/>
          </p:cNvSpPr>
          <p:nvPr/>
        </p:nvSpPr>
        <p:spPr bwMode="auto">
          <a:xfrm>
            <a:off x="7740650" y="4564063"/>
            <a:ext cx="152400" cy="155575"/>
          </a:xfrm>
          <a:prstGeom prst="ellipse">
            <a:avLst/>
          </a:prstGeom>
          <a:solidFill>
            <a:srgbClr val="EFFFFF"/>
          </a:solidFill>
          <a:ln w="9525">
            <a:solidFill>
              <a:srgbClr val="009999"/>
            </a:solidFill>
            <a:round/>
            <a:headEnd/>
            <a:tailEnd/>
          </a:ln>
          <a:effectLst>
            <a:outerShdw dist="23000" dir="5400000" rotWithShape="0">
              <a:srgbClr val="808080">
                <a:alpha val="34998"/>
              </a:srgbClr>
            </a:outerShdw>
          </a:effectLst>
        </p:spPr>
        <p:txBody>
          <a:bodyPr anchor="ctr"/>
          <a:lstStyle/>
          <a:p>
            <a:pPr algn="ctr">
              <a:defRPr/>
            </a:pPr>
            <a:endParaRPr lang="en-US" sz="1800">
              <a:solidFill>
                <a:schemeClr val="lt1"/>
              </a:solidFill>
              <a:latin typeface="+mn-lt"/>
              <a:ea typeface="+mn-ea"/>
            </a:endParaRPr>
          </a:p>
        </p:txBody>
      </p:sp>
      <p:sp>
        <p:nvSpPr>
          <p:cNvPr id="9256" name="TextBox 134"/>
          <p:cNvSpPr txBox="1">
            <a:spLocks noChangeArrowheads="1"/>
          </p:cNvSpPr>
          <p:nvPr/>
        </p:nvSpPr>
        <p:spPr bwMode="auto">
          <a:xfrm>
            <a:off x="1549400" y="6070600"/>
            <a:ext cx="1490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2800"/>
              <a:t>10=9+</a:t>
            </a:r>
            <a:r>
              <a:rPr lang="en-US" sz="2800">
                <a:solidFill>
                  <a:srgbClr val="FF0000"/>
                </a:solidFill>
              </a:rPr>
              <a:t>1</a:t>
            </a:r>
            <a:endParaRPr lang="en-US" sz="2800"/>
          </a:p>
        </p:txBody>
      </p:sp>
      <p:sp>
        <p:nvSpPr>
          <p:cNvPr id="9257" name="TextBox 135"/>
          <p:cNvSpPr txBox="1">
            <a:spLocks noChangeArrowheads="1"/>
          </p:cNvSpPr>
          <p:nvPr/>
        </p:nvSpPr>
        <p:spPr bwMode="auto">
          <a:xfrm>
            <a:off x="6007100" y="6097588"/>
            <a:ext cx="1882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2800"/>
              <a:t>100=</a:t>
            </a:r>
            <a:r>
              <a:rPr lang="en-US" sz="2800">
                <a:solidFill>
                  <a:srgbClr val="FFFFFF"/>
                </a:solidFill>
              </a:rPr>
              <a:t>93</a:t>
            </a:r>
            <a:r>
              <a:rPr lang="en-US" sz="2800"/>
              <a:t>+</a:t>
            </a:r>
            <a:r>
              <a:rPr lang="en-US" sz="2800">
                <a:solidFill>
                  <a:srgbClr val="FF0000"/>
                </a:solidFill>
              </a:rPr>
              <a:t>7</a:t>
            </a:r>
            <a:endParaRPr lang="en-US" sz="2800"/>
          </a:p>
        </p:txBody>
      </p:sp>
      <p:sp>
        <p:nvSpPr>
          <p:cNvPr id="9258" name="TextBox 1"/>
          <p:cNvSpPr txBox="1">
            <a:spLocks noChangeArrowheads="1"/>
          </p:cNvSpPr>
          <p:nvPr/>
        </p:nvSpPr>
        <p:spPr bwMode="auto">
          <a:xfrm>
            <a:off x="395288" y="3429000"/>
            <a:ext cx="466725"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600"/>
              <a:t>A</a:t>
            </a:r>
          </a:p>
        </p:txBody>
      </p:sp>
      <p:sp>
        <p:nvSpPr>
          <p:cNvPr id="9259" name="TextBox 134"/>
          <p:cNvSpPr txBox="1">
            <a:spLocks noChangeArrowheads="1"/>
          </p:cNvSpPr>
          <p:nvPr/>
        </p:nvSpPr>
        <p:spPr bwMode="auto">
          <a:xfrm>
            <a:off x="4067175" y="3429000"/>
            <a:ext cx="468313"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r>
              <a:rPr lang="en-US" sz="3600"/>
              <a:t>B</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orld2004">
  <a:themeElements>
    <a:clrScheme name="World2004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World2004">
      <a:majorFont>
        <a:latin typeface="Tahoma"/>
        <a:ea typeface="ＭＳ Ｐゴシック"/>
        <a:cs typeface="Arial"/>
      </a:majorFont>
      <a:minorFont>
        <a:latin typeface="Tahoma"/>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ahoma"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ahoma" charset="0"/>
            <a:ea typeface="ＭＳ Ｐゴシック" charset="0"/>
            <a:cs typeface="Arial" charset="0"/>
          </a:defRPr>
        </a:defPPr>
      </a:lstStyle>
    </a:lnDef>
  </a:objectDefaults>
  <a:extraClrSchemeLst>
    <a:extraClrScheme>
      <a:clrScheme name="World2004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World2004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World2004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World2004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World2004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World2004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World2004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World2004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5911</TotalTime>
  <Words>1824</Words>
  <Application>Microsoft Macintosh PowerPoint</Application>
  <PresentationFormat>On-screen Show (4:3)</PresentationFormat>
  <Paragraphs>423</Paragraphs>
  <Slides>52</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World2004</vt:lpstr>
      <vt:lpstr>Document</vt:lpstr>
      <vt:lpstr>BIOM 7110/8110  BIOSTATISTICS</vt:lpstr>
      <vt:lpstr>PowerPoint Presentation</vt:lpstr>
      <vt:lpstr>PowerPoint Presentation</vt:lpstr>
      <vt:lpstr>PowerPoint Presentation</vt:lpstr>
      <vt:lpstr>Successful statistics typically requires more common sense   than mathematical expertise  (“common sense is not so common”  Voltaire)</vt:lpstr>
      <vt:lpstr>PowerPoint Presentation</vt:lpstr>
      <vt:lpstr>PowerPoint Presentation</vt:lpstr>
      <vt:lpstr>http://www.gapminder.org/ </vt:lpstr>
      <vt:lpstr>PowerPoint Presentation</vt:lpstr>
      <vt:lpstr>PowerPoint Presentation</vt:lpstr>
      <vt:lpstr>PowerPoint Presentation</vt:lpstr>
      <vt:lpstr>PowerPoint Presentation</vt:lpstr>
      <vt:lpstr>PowerPoint Presentation</vt:lpstr>
      <vt:lpstr>Summary of Bayesian calculations Positive HIV test (Same test on two very different groups – populations)</vt:lpstr>
      <vt:lpstr>PowerPoint Presentation</vt:lpstr>
      <vt:lpstr>PowerPoint Presentation</vt:lpstr>
      <vt:lpstr>Most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Transformations</vt:lpstr>
      <vt:lpstr>Most important:</vt:lpstr>
      <vt:lpstr>PowerPoint Presentation</vt:lpstr>
      <vt:lpstr>The world 2004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Angola</vt:lpstr>
      <vt:lpstr>Brazil</vt:lpstr>
      <vt:lpstr>Burkina Faso</vt:lpstr>
      <vt:lpstr>Columbia</vt:lpstr>
      <vt:lpstr>Somalia</vt:lpstr>
      <vt:lpstr>Most important:</vt:lpstr>
      <vt:lpstr>PowerPoint Presentation</vt:lpstr>
      <vt:lpstr>PowerPoint Presentation</vt:lpstr>
      <vt:lpstr>PowerPoint Presentation</vt:lpstr>
      <vt:lpstr>PowerPoint Presentation</vt:lpstr>
      <vt:lpstr>PowerPoint Presentation</vt:lpstr>
    </vt:vector>
  </TitlesOfParts>
  <Company>The Head Shrinkers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 2004</dc:title>
  <dc:creator>His royal dudiness</dc:creator>
  <cp:lastModifiedBy>Erno Lindner</cp:lastModifiedBy>
  <cp:revision>84</cp:revision>
  <cp:lastPrinted>2009-04-22T19:24:48Z</cp:lastPrinted>
  <dcterms:created xsi:type="dcterms:W3CDTF">2005-05-05T16:08:42Z</dcterms:created>
  <dcterms:modified xsi:type="dcterms:W3CDTF">2017-01-17T23:53:27Z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